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9" r:id="rId4"/>
  </p:sldMasterIdLst>
  <p:notesMasterIdLst>
    <p:notesMasterId r:id="rId42"/>
  </p:notesMasterIdLst>
  <p:sldIdLst>
    <p:sldId id="256" r:id="rId5"/>
    <p:sldId id="337" r:id="rId6"/>
    <p:sldId id="349" r:id="rId7"/>
    <p:sldId id="338" r:id="rId8"/>
    <p:sldId id="350" r:id="rId9"/>
    <p:sldId id="339" r:id="rId10"/>
    <p:sldId id="341" r:id="rId11"/>
    <p:sldId id="342" r:id="rId12"/>
    <p:sldId id="351" r:id="rId13"/>
    <p:sldId id="343" r:id="rId14"/>
    <p:sldId id="347" r:id="rId15"/>
    <p:sldId id="346" r:id="rId16"/>
    <p:sldId id="375" r:id="rId17"/>
    <p:sldId id="376" r:id="rId18"/>
    <p:sldId id="345" r:id="rId19"/>
    <p:sldId id="348" r:id="rId20"/>
    <p:sldId id="352" r:id="rId21"/>
    <p:sldId id="355" r:id="rId22"/>
    <p:sldId id="354" r:id="rId23"/>
    <p:sldId id="356" r:id="rId24"/>
    <p:sldId id="357" r:id="rId25"/>
    <p:sldId id="358" r:id="rId26"/>
    <p:sldId id="360" r:id="rId27"/>
    <p:sldId id="362" r:id="rId28"/>
    <p:sldId id="366" r:id="rId29"/>
    <p:sldId id="363" r:id="rId30"/>
    <p:sldId id="364" r:id="rId31"/>
    <p:sldId id="368" r:id="rId32"/>
    <p:sldId id="367" r:id="rId33"/>
    <p:sldId id="369" r:id="rId34"/>
    <p:sldId id="372" r:id="rId35"/>
    <p:sldId id="370" r:id="rId36"/>
    <p:sldId id="373" r:id="rId37"/>
    <p:sldId id="374" r:id="rId38"/>
    <p:sldId id="378" r:id="rId39"/>
    <p:sldId id="377" r:id="rId40"/>
    <p:sldId id="379" r:id="rId41"/>
  </p:sldIdLst>
  <p:sldSz cx="9144000" cy="5143500" type="screen16x9"/>
  <p:notesSz cx="6858000" cy="9144000"/>
  <p:embeddedFontLst>
    <p:embeddedFont>
      <p:font typeface="Aptos ExtraBold" panose="020B0004020202020204" pitchFamily="34" charset="0"/>
      <p:bold r:id="rId43"/>
      <p:boldItalic r:id="rId44"/>
    </p:embeddedFont>
    <p:embeddedFont>
      <p:font typeface="Exo 2" panose="020B0604020202020204" charset="0"/>
      <p:regular r:id="rId45"/>
      <p:bold r:id="rId46"/>
      <p:italic r:id="rId47"/>
      <p:boldItalic r:id="rId48"/>
    </p:embeddedFont>
    <p:embeddedFont>
      <p:font typeface="Fira Sans Extra Condensed Medium" panose="020B0604020202020204" charset="0"/>
      <p:regular r:id="rId49"/>
      <p:bold r:id="rId50"/>
      <p:italic r:id="rId51"/>
      <p:boldItalic r:id="rId52"/>
    </p:embeddedFont>
    <p:embeddedFont>
      <p:font typeface="Nunito Light" pitchFamily="2" charset="0"/>
      <p:regular r:id="rId53"/>
      <p:italic r:id="rId54"/>
    </p:embeddedFont>
    <p:embeddedFont>
      <p:font typeface="Proxima Nova" panose="020B0604020202020204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9AA0A6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F5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C0FD456-8FCC-413A-8ED7-22F47A576441}">
  <a:tblStyle styleId="{AC0FD456-8FCC-413A-8ED7-22F47A57644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6271" autoAdjust="0"/>
  </p:normalViewPr>
  <p:slideViewPr>
    <p:cSldViewPr snapToGrid="0">
      <p:cViewPr varScale="1">
        <p:scale>
          <a:sx n="111" d="100"/>
          <a:sy n="111" d="100"/>
        </p:scale>
        <p:origin x="1614" y="102"/>
      </p:cViewPr>
      <p:guideLst>
        <p:guide orient="horz" pos="108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19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9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2.fntdata"/><Relationship Id="rId62" Type="http://schemas.openxmlformats.org/officeDocument/2006/relationships/font" Target="fonts/font20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9E34E-BFD8-5945-42E0-5633F4877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57234C-5460-5FF2-C94B-BA4D137CB7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93E0EC-E84F-63AD-A9C3-C906FDEFB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GB" dirty="0">
                <a:sym typeface="Wingdings" panose="05000000000000000000" pitchFamily="2" charset="2"/>
              </a:rPr>
              <a:t>As discussed, in response to feedback – we treated sets separately instead of merging them, so for Exploratory Data Analysis I generated graphs for each set to tackle different patterns. </a:t>
            </a:r>
            <a:r>
              <a:rPr lang="en-GB" dirty="0"/>
              <a:t>Here we take a closer look at the distribution of alcohol content in red and white wines — which is the core feature we’re investigating in our project.</a:t>
            </a: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dirty="0">
                <a:sym typeface="Wingdings" panose="05000000000000000000" pitchFamily="2" charset="2"/>
              </a:rPr>
              <a:t>Histograms… 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We mainly focus on alcohol here due to our research question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dirty="0">
                <a:sym typeface="Wingdings" panose="05000000000000000000" pitchFamily="2" charset="2"/>
              </a:rPr>
              <a:t>Red wine: </a:t>
            </a:r>
          </a:p>
          <a:p>
            <a:pPr marL="457200" indent="-298450"/>
            <a:r>
              <a:rPr lang="en-GB" b="1" dirty="0"/>
              <a:t>Right-skewed distribution</a:t>
            </a:r>
            <a:r>
              <a:rPr lang="en-GB" dirty="0"/>
              <a:t>: Most wines cluster in the lower alcohol range with a long tail extending to higher values </a:t>
            </a:r>
          </a:p>
          <a:p>
            <a:pPr marL="457200" indent="-298450"/>
            <a:r>
              <a:rPr lang="en-GB" b="1" dirty="0"/>
              <a:t>Peak around 9.5%</a:t>
            </a:r>
            <a:r>
              <a:rPr lang="en-GB" dirty="0"/>
              <a:t>: This is the most common alcohol level for red wines </a:t>
            </a:r>
          </a:p>
          <a:p>
            <a:r>
              <a:rPr lang="en-GB" b="1" dirty="0"/>
              <a:t>Normal range</a:t>
            </a:r>
            <a:r>
              <a:rPr lang="en-GB" dirty="0"/>
              <a:t>: The majority of red wines fall between 9.5-11% alcohol</a:t>
            </a: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dirty="0">
                <a:sym typeface="Wingdings" panose="05000000000000000000" pitchFamily="2" charset="2"/>
              </a:rPr>
              <a:t>White wine: 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1" dirty="0"/>
              <a:t>The alcohol distribution here is a bit more spread out</a:t>
            </a:r>
            <a:endParaRPr lang="en-GB" b="1" dirty="0">
              <a:sym typeface="Wingdings" panose="05000000000000000000" pitchFamily="2" charset="2"/>
            </a:endParaRPr>
          </a:p>
          <a:p>
            <a:pPr marL="457200" indent="-298450"/>
            <a:r>
              <a:rPr lang="en-GB" b="1" dirty="0"/>
              <a:t>Right-skewed distribution</a:t>
            </a:r>
            <a:r>
              <a:rPr lang="en-GB" dirty="0"/>
              <a:t>: Most wines cluster in the lower alcohol range with a long tail extending to higher values</a:t>
            </a:r>
          </a:p>
          <a:p>
            <a:pPr marL="457200" indent="-298450"/>
            <a:r>
              <a:rPr lang="en-GB" b="1" dirty="0"/>
              <a:t>Peak around 9-9.5%</a:t>
            </a:r>
            <a:r>
              <a:rPr lang="en-GB" dirty="0"/>
              <a:t>: This is the most common alcohol level for white wines</a:t>
            </a:r>
          </a:p>
          <a:p>
            <a:pPr marL="457200" indent="-298450"/>
            <a:r>
              <a:rPr lang="en-GB" b="1" dirty="0"/>
              <a:t>Normal range</a:t>
            </a:r>
            <a:r>
              <a:rPr lang="en-GB" dirty="0"/>
              <a:t>: The majority of white wines fall between 9-12% alcohol</a:t>
            </a:r>
          </a:p>
          <a:p>
            <a:pPr marL="158750" indent="0">
              <a:buNone/>
            </a:pPr>
            <a:br>
              <a:rPr lang="en-GB" dirty="0"/>
            </a:br>
            <a:r>
              <a:rPr lang="en-GB" b="1" dirty="0"/>
              <a:t>Visually, we can already notice that white wines tend to cluster more evenly across the spectrum, while red wines show a more defined peak. This is a first clue that alcohol might behave differently across wine types — and we’ll investigate that in more detail later in the analysis.</a:t>
            </a:r>
          </a:p>
          <a:p>
            <a:pPr marL="158750" indent="0">
              <a:buNone/>
            </a:pPr>
            <a:br>
              <a:rPr lang="en-GB" dirty="0">
                <a:sym typeface="Wingdings" panose="05000000000000000000" pitchFamily="2" charset="2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0012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7DA4B-BCC2-FFE0-4E6B-4EEA64D8B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CEF670-2BD8-CD97-FD2A-492CFB6FC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F64E1D-ED22-0395-ADB3-B10CDED0A7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>
                <a:sym typeface="Wingdings" panose="05000000000000000000" pitchFamily="2" charset="2"/>
              </a:rPr>
              <a:t>Heatmap (correlation matrices)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9099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FF392-28E2-B8BA-47E4-5983F488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B21C41-5C5D-97EC-FDFA-780217C5EB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7798E9-20FD-B462-23AC-3C07F05719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>
                <a:sym typeface="Wingdings" panose="05000000000000000000" pitchFamily="2" charset="2"/>
              </a:rPr>
              <a:t>Heatmap (correlation matrices):</a:t>
            </a:r>
            <a:br>
              <a:rPr lang="en-GB" dirty="0">
                <a:sym typeface="Wingdings" panose="05000000000000000000" pitchFamily="2" charset="2"/>
              </a:rPr>
            </a:br>
            <a:endParaRPr lang="en-GB" dirty="0">
              <a:sym typeface="Wingdings" panose="05000000000000000000" pitchFamily="2" charset="2"/>
            </a:endParaRPr>
          </a:p>
          <a:p>
            <a:pPr marL="457200" indent="-298450"/>
            <a:r>
              <a:rPr lang="en-GB" dirty="0"/>
              <a:t>Starting with red wines on the left — you’ll notice alcohol stands out with the strongest positive correlation to quality, at </a:t>
            </a:r>
            <a:r>
              <a:rPr lang="en-GB" b="1" dirty="0"/>
              <a:t>0.48</a:t>
            </a:r>
            <a:r>
              <a:rPr lang="en-GB" dirty="0"/>
              <a:t>. That means: as alcohol increases, so does the perceived quality — but we’ll come back to whether that always holds.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The second strongest positive correlation is with </a:t>
            </a:r>
            <a:r>
              <a:rPr lang="en-GB" b="1" dirty="0"/>
              <a:t>sulphates</a:t>
            </a:r>
            <a:r>
              <a:rPr lang="en-GB" dirty="0"/>
              <a:t> (0.25), which are important for stability and microbial control. Interestingly, </a:t>
            </a:r>
            <a:r>
              <a:rPr lang="en-GB" b="1" dirty="0"/>
              <a:t>volatile acidity</a:t>
            </a:r>
            <a:r>
              <a:rPr lang="en-GB" dirty="0"/>
              <a:t> and </a:t>
            </a:r>
            <a:r>
              <a:rPr lang="en-GB" b="1" dirty="0"/>
              <a:t>density</a:t>
            </a:r>
            <a:r>
              <a:rPr lang="en-GB" dirty="0"/>
              <a:t> show negative correlations with quality — indicating that too much acidity or too much sugar may lower a wine’s score.</a:t>
            </a:r>
          </a:p>
          <a:p>
            <a:pPr marL="158750" indent="0">
              <a:buNone/>
            </a:pPr>
            <a:endParaRPr lang="en-GB" dirty="0"/>
          </a:p>
          <a:p>
            <a:r>
              <a:rPr lang="en-GB" dirty="0"/>
              <a:t>For white wines, on the right — alcohol again correlates positively with quality, though slightly lower (</a:t>
            </a:r>
            <a:r>
              <a:rPr lang="en-GB" b="1" dirty="0"/>
              <a:t>0.44</a:t>
            </a:r>
            <a:r>
              <a:rPr lang="en-GB" dirty="0"/>
              <a:t>). But here we see other features playing stronger roles. </a:t>
            </a:r>
            <a:r>
              <a:rPr lang="en-GB" b="1" dirty="0"/>
              <a:t>Density</a:t>
            </a:r>
            <a:r>
              <a:rPr lang="en-GB" dirty="0"/>
              <a:t> has a stronger negative correlation (−0.31), and </a:t>
            </a:r>
            <a:r>
              <a:rPr lang="en-GB" b="1" dirty="0"/>
              <a:t>free </a:t>
            </a:r>
            <a:r>
              <a:rPr lang="en-GB" b="1" dirty="0" err="1"/>
              <a:t>sulfur</a:t>
            </a:r>
            <a:r>
              <a:rPr lang="en-GB" b="1" dirty="0"/>
              <a:t> dioxide</a:t>
            </a:r>
            <a:r>
              <a:rPr lang="en-GB" dirty="0"/>
              <a:t> also shows some impact.</a:t>
            </a:r>
          </a:p>
          <a:p>
            <a:endParaRPr lang="en-GB" dirty="0"/>
          </a:p>
          <a:p>
            <a:pPr marL="158750" indent="0">
              <a:buNone/>
            </a:pPr>
            <a:r>
              <a:rPr lang="en-GB" b="1" dirty="0"/>
              <a:t>What’s important is that the </a:t>
            </a:r>
            <a:r>
              <a:rPr lang="en-GB" b="1" i="1" dirty="0"/>
              <a:t>patterns differ by wine type</a:t>
            </a:r>
            <a:r>
              <a:rPr lang="en-GB" b="1" dirty="0"/>
              <a:t> — and this gives us an early hint that the alcohol-quality relationship might be more complex than it first appears.</a:t>
            </a:r>
          </a:p>
          <a:p>
            <a:pPr marL="158750" indent="0">
              <a:buNone/>
            </a:pPr>
            <a:endParaRPr lang="en-GB" b="1" dirty="0"/>
          </a:p>
          <a:p>
            <a:pPr marL="158750" indent="0">
              <a:buNone/>
            </a:pPr>
            <a:r>
              <a:rPr lang="en-GB" b="1" dirty="0"/>
              <a:t>Red: </a:t>
            </a:r>
          </a:p>
          <a:p>
            <a:pPr marL="457200" indent="-298450"/>
            <a:r>
              <a:rPr lang="en-GB" b="1" dirty="0"/>
              <a:t>Alcohol</a:t>
            </a:r>
          </a:p>
          <a:p>
            <a:pPr marL="457200" indent="-298450"/>
            <a:r>
              <a:rPr lang="en-GB" b="1" dirty="0"/>
              <a:t>Sulphates </a:t>
            </a:r>
          </a:p>
          <a:p>
            <a:pPr marL="457200" indent="-298450"/>
            <a:r>
              <a:rPr lang="en-GB" b="1" dirty="0"/>
              <a:t>Citric acid = </a:t>
            </a:r>
            <a:r>
              <a:rPr lang="en-GB" dirty="0"/>
              <a:t>body, structure, and preservation.</a:t>
            </a:r>
            <a:endParaRPr lang="en-GB" b="1" dirty="0"/>
          </a:p>
          <a:p>
            <a:pPr marL="457200" indent="-298450"/>
            <a:endParaRPr lang="en-GB" b="1" dirty="0"/>
          </a:p>
          <a:p>
            <a:pPr marL="158750" indent="0">
              <a:buNone/>
            </a:pPr>
            <a:r>
              <a:rPr lang="en-GB" b="1" dirty="0"/>
              <a:t>White: </a:t>
            </a:r>
          </a:p>
          <a:p>
            <a:pPr marL="457200" indent="-298450"/>
            <a:r>
              <a:rPr lang="en-GB" b="1" dirty="0"/>
              <a:t>Density</a:t>
            </a:r>
          </a:p>
          <a:p>
            <a:pPr marL="457200" indent="-298450"/>
            <a:r>
              <a:rPr lang="en-GB" b="1" dirty="0"/>
              <a:t>Free </a:t>
            </a:r>
            <a:r>
              <a:rPr lang="en-GB" b="1" dirty="0" err="1"/>
              <a:t>sulfur</a:t>
            </a:r>
            <a:r>
              <a:rPr lang="en-GB" b="1" dirty="0"/>
              <a:t> dioxide </a:t>
            </a:r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8802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7691AB-A580-5852-2AED-9F36B1F9B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ABD4A-0FBE-719C-B4E2-4F9DE01F80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F44AD6-58E5-2C9B-95DC-98B18ADBA2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“While alcohol content shows a generally positive linear relationship with wine quality, the plateau at higher quality scores suggests the presence of complex, non-linear interactions with other features.”</a:t>
            </a:r>
          </a:p>
          <a:p>
            <a:pPr marL="158750" indent="0">
              <a:buNone/>
            </a:pPr>
            <a:endParaRPr lang="en-GB" dirty="0"/>
          </a:p>
          <a:p>
            <a:r>
              <a:rPr lang="en-GB" b="1" dirty="0"/>
              <a:t>Pearson correlation</a:t>
            </a:r>
            <a:r>
              <a:rPr lang="en-GB" dirty="0"/>
              <a:t> confirms linearity </a:t>
            </a:r>
            <a:r>
              <a:rPr lang="en-GB" b="1" dirty="0"/>
              <a:t>on average</a:t>
            </a:r>
            <a:r>
              <a:rPr lang="en-GB" dirty="0"/>
              <a:t>, but…</a:t>
            </a:r>
          </a:p>
          <a:p>
            <a:r>
              <a:rPr lang="en-GB" b="1" dirty="0"/>
              <a:t>Scatter plots</a:t>
            </a:r>
            <a:r>
              <a:rPr lang="en-GB" dirty="0"/>
              <a:t> show that the relationship </a:t>
            </a:r>
            <a:r>
              <a:rPr lang="en-GB" b="1" dirty="0"/>
              <a:t>isn't strictly linear throughout</a:t>
            </a:r>
            <a:r>
              <a:rPr lang="en-GB" dirty="0"/>
              <a:t>.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This scatter plot shows the relationship between alcohol content and wine quality — specifically for red wines, where each dot represents one wine sample. 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clearly see a </a:t>
            </a:r>
            <a:r>
              <a:rPr lang="en-GB" b="1" dirty="0"/>
              <a:t>positive trend </a:t>
            </a:r>
            <a:r>
              <a:rPr lang="en-GB" dirty="0"/>
              <a:t>— wines with higher alcohol levels tend to score higher on quality. 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That means alcohol is not just randomly related to quality — it’s one of the key drivers. But notice: it’s </a:t>
            </a:r>
            <a:r>
              <a:rPr lang="en-GB" i="1" dirty="0"/>
              <a:t>not perfectly linear</a:t>
            </a:r>
            <a:r>
              <a:rPr lang="en-GB" dirty="0"/>
              <a:t> — some high-alcohol wines still receive average ratings, which suggests that alcohol is important, but not the only factor.</a:t>
            </a:r>
          </a:p>
        </p:txBody>
      </p:sp>
    </p:spTree>
    <p:extLst>
      <p:ext uri="{BB962C8B-B14F-4D97-AF65-F5344CB8AC3E}">
        <p14:creationId xmlns:p14="http://schemas.microsoft.com/office/powerpoint/2010/main" val="403594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7417C-7943-42B6-FFB2-094AA56948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6E0A24C-9F30-ECEA-DF70-B1860AB4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2FAE05-B369-AA34-71B1-374B907D44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“While alcohol content shows a generally positive linear relationship with wine quality, the plateau at higher quality scores suggests the presence of complex, non-linear interactions with other features.”</a:t>
            </a:r>
          </a:p>
          <a:p>
            <a:pPr marL="158750" indent="0">
              <a:buNone/>
            </a:pPr>
            <a:endParaRPr lang="en-GB" dirty="0"/>
          </a:p>
          <a:p>
            <a:r>
              <a:rPr lang="en-GB" b="1" dirty="0"/>
              <a:t>Pearson correlation</a:t>
            </a:r>
            <a:r>
              <a:rPr lang="en-GB" dirty="0"/>
              <a:t> confirms linearity </a:t>
            </a:r>
            <a:r>
              <a:rPr lang="en-GB" b="1" dirty="0"/>
              <a:t>on average</a:t>
            </a:r>
            <a:r>
              <a:rPr lang="en-GB" dirty="0"/>
              <a:t>, but…</a:t>
            </a:r>
          </a:p>
          <a:p>
            <a:r>
              <a:rPr lang="en-GB" b="1" dirty="0"/>
              <a:t>Scatter plots</a:t>
            </a:r>
            <a:r>
              <a:rPr lang="en-GB" dirty="0"/>
              <a:t> show that the relationship </a:t>
            </a:r>
            <a:r>
              <a:rPr lang="en-GB" b="1" dirty="0"/>
              <a:t>isn't strictly linear throughout</a:t>
            </a:r>
            <a:r>
              <a:rPr lang="en-GB" dirty="0"/>
              <a:t>.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b="1" dirty="0"/>
              <a:t>Now, let’s look at the same relationship — but for white wines. </a:t>
            </a:r>
          </a:p>
          <a:p>
            <a:pPr marL="158750" indent="0">
              <a:buNone/>
            </a:pPr>
            <a:endParaRPr lang="en-GB" b="1" dirty="0"/>
          </a:p>
          <a:p>
            <a:pPr marL="158750" indent="0">
              <a:buNone/>
            </a:pPr>
            <a:r>
              <a:rPr lang="en-GB" dirty="0"/>
              <a:t>Again, we see a </a:t>
            </a:r>
            <a:r>
              <a:rPr lang="en-GB" b="1" dirty="0"/>
              <a:t>positive correlation</a:t>
            </a:r>
            <a:r>
              <a:rPr lang="en-GB" dirty="0"/>
              <a:t> between alcohol content and wine quality, but it's slightly weaker — at </a:t>
            </a:r>
            <a:r>
              <a:rPr lang="en-GB" b="1" dirty="0"/>
              <a:t>0.44</a:t>
            </a:r>
            <a:r>
              <a:rPr lang="en-GB" dirty="0"/>
              <a:t> compared to </a:t>
            </a:r>
            <a:r>
              <a:rPr lang="en-GB" b="1" dirty="0"/>
              <a:t>0.48</a:t>
            </a:r>
            <a:r>
              <a:rPr lang="en-GB" dirty="0"/>
              <a:t> for red wine.  </a:t>
            </a:r>
          </a:p>
          <a:p>
            <a:pPr marL="158750" indent="0">
              <a:buNone/>
            </a:pPr>
            <a:r>
              <a:rPr lang="en-GB" dirty="0"/>
              <a:t>The upward trend is still there — higher alcohol generally means better scores — but </a:t>
            </a:r>
            <a:r>
              <a:rPr lang="en-GB" b="1" dirty="0"/>
              <a:t>the points are more spread out</a:t>
            </a:r>
            <a:r>
              <a:rPr lang="en-GB" dirty="0"/>
              <a:t>. That means there's </a:t>
            </a:r>
            <a:r>
              <a:rPr lang="en-GB" b="1" dirty="0"/>
              <a:t>more variation</a:t>
            </a:r>
            <a:r>
              <a:rPr lang="en-GB" dirty="0"/>
              <a:t> in how white wines are rated at similar alcohol levels.</a:t>
            </a:r>
          </a:p>
          <a:p>
            <a:pPr marL="158750" indent="0">
              <a:buNone/>
            </a:pPr>
            <a:endParaRPr lang="en-GB" b="1" dirty="0"/>
          </a:p>
          <a:p>
            <a:pPr marL="158750" indent="0">
              <a:buNone/>
            </a:pPr>
            <a:r>
              <a:rPr lang="en-GB" b="1" dirty="0"/>
              <a:t>So although alcohol is still important, this plot already hints that other factors — like acidity or </a:t>
            </a:r>
            <a:r>
              <a:rPr lang="en-GB" b="1" dirty="0" err="1"/>
              <a:t>sulfur</a:t>
            </a:r>
            <a:r>
              <a:rPr lang="en-GB" b="1" dirty="0"/>
              <a:t> dioxide — might play a stronger role in determining white wine quality. We’ll explore that further in the </a:t>
            </a:r>
            <a:r>
              <a:rPr lang="en-GB" b="1" dirty="0" err="1"/>
              <a:t>modeling</a:t>
            </a:r>
            <a:r>
              <a:rPr lang="en-GB" b="1" dirty="0"/>
              <a:t> phase.</a:t>
            </a:r>
          </a:p>
        </p:txBody>
      </p:sp>
    </p:spTree>
    <p:extLst>
      <p:ext uri="{BB962C8B-B14F-4D97-AF65-F5344CB8AC3E}">
        <p14:creationId xmlns:p14="http://schemas.microsoft.com/office/powerpoint/2010/main" val="331210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98C65-BBB3-5AF8-CB96-706D80DE8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B4D377-3420-518B-B4C9-6515AB9ACA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003D26-CC65-CBA2-233D-3DE0B078A1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>
                <a:sym typeface="Wingdings" panose="05000000000000000000" pitchFamily="2" charset="2"/>
              </a:rPr>
              <a:t>Box plots: </a:t>
            </a: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dirty="0"/>
              <a:t>This boxplot visualizes the distribution of alcohol content across wine quality scores for red and white wines.</a:t>
            </a:r>
          </a:p>
          <a:p>
            <a:pPr marL="158750" indent="0">
              <a:buNone/>
            </a:pPr>
            <a:r>
              <a:rPr lang="en-GB" dirty="0"/>
              <a:t>We see a </a:t>
            </a:r>
            <a:r>
              <a:rPr lang="en-GB" b="1" dirty="0"/>
              <a:t>strong positive trend</a:t>
            </a:r>
            <a:r>
              <a:rPr lang="en-GB" dirty="0"/>
              <a:t> — higher quality wines generally have higher alcohol content. In red wines, the median shifts from around </a:t>
            </a:r>
            <a:r>
              <a:rPr lang="en-GB" b="1" dirty="0"/>
              <a:t>10%</a:t>
            </a:r>
            <a:r>
              <a:rPr lang="en-GB" dirty="0"/>
              <a:t> at quality 3–5 to over </a:t>
            </a:r>
            <a:r>
              <a:rPr lang="en-GB" b="1" dirty="0"/>
              <a:t>12%</a:t>
            </a:r>
            <a:r>
              <a:rPr lang="en-GB" dirty="0"/>
              <a:t> at quality 7–8.</a:t>
            </a: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dirty="0"/>
              <a:t>While the trend is also present in white wines, it’s more </a:t>
            </a:r>
            <a:r>
              <a:rPr lang="en-GB" b="1" dirty="0"/>
              <a:t>gradual</a:t>
            </a:r>
            <a:r>
              <a:rPr lang="en-GB" dirty="0"/>
              <a:t>, and there’s greater </a:t>
            </a:r>
            <a:r>
              <a:rPr lang="en-GB" b="1" dirty="0"/>
              <a:t>variability</a:t>
            </a:r>
            <a:r>
              <a:rPr lang="en-GB" dirty="0"/>
              <a:t> within each quality level.</a:t>
            </a: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b="1" dirty="0"/>
              <a:t>Outliers</a:t>
            </a:r>
            <a:r>
              <a:rPr lang="en-GB" dirty="0"/>
              <a:t> are visible across all categories, showing that alcohol alone doesn’t fully determine quality.</a:t>
            </a: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endParaRPr lang="en-GB" dirty="0">
              <a:sym typeface="Wingdings" panose="05000000000000000000" pitchFamily="2" charset="2"/>
            </a:endParaRPr>
          </a:p>
          <a:p>
            <a:pPr marL="158750" indent="0">
              <a:buNone/>
            </a:pPr>
            <a:r>
              <a:rPr lang="en-GB" dirty="0">
                <a:sym typeface="Wingdings" panose="05000000000000000000" pitchFamily="2" charset="2"/>
              </a:rPr>
              <a:t>Initial finding: </a:t>
            </a:r>
            <a:r>
              <a:rPr lang="en-GB" dirty="0"/>
              <a:t>EDA suggests alcohol content is a promising predictor, but ML analysis needed to confirm causal relationships and relative importance and assess alcohol's importance relative to other chemical properties. </a:t>
            </a:r>
          </a:p>
          <a:p>
            <a:pPr marL="158750" indent="0">
              <a:buNone/>
            </a:pPr>
            <a:r>
              <a:rPr lang="en-GB" b="1" dirty="0"/>
              <a:t>! Correlation ≠ Causation</a:t>
            </a:r>
            <a:r>
              <a:rPr lang="en-GB" dirty="0"/>
              <a:t>: Higher alcohol may be a byproduct of better grapes/processes, not the cause. 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Overall, we observe a </a:t>
            </a:r>
            <a:r>
              <a:rPr lang="en-GB" b="1" dirty="0"/>
              <a:t>not perfectly linear relationship</a:t>
            </a:r>
            <a:r>
              <a:rPr lang="en-GB" dirty="0"/>
              <a:t> — the trend </a:t>
            </a:r>
            <a:r>
              <a:rPr lang="en-GB" b="1" dirty="0"/>
              <a:t>plateaus</a:t>
            </a:r>
            <a:r>
              <a:rPr lang="en-GB" dirty="0"/>
              <a:t> at higher quality levels. This insight was crucial in guiding our </a:t>
            </a:r>
            <a:r>
              <a:rPr lang="en-GB" dirty="0" err="1"/>
              <a:t>modeling</a:t>
            </a:r>
            <a:r>
              <a:rPr lang="en-GB" dirty="0"/>
              <a:t> approach, where we avoided purely linear methods and focused on models that capture </a:t>
            </a:r>
            <a:r>
              <a:rPr lang="en-GB" b="1" dirty="0"/>
              <a:t>non-linear interactions</a:t>
            </a:r>
            <a:endParaRPr lang="en-GB" dirty="0"/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62351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b="1" dirty="0"/>
              <a:t>Algorithm Selection:</a:t>
            </a:r>
            <a:endParaRPr lang="en-GB" dirty="0"/>
          </a:p>
          <a:p>
            <a:r>
              <a:rPr lang="en-GB" b="1" dirty="0"/>
              <a:t>Linear models</a:t>
            </a:r>
            <a:r>
              <a:rPr lang="en-GB" dirty="0"/>
              <a:t> (like simple regression) will perform poorly because they assume constant relationships</a:t>
            </a:r>
          </a:p>
          <a:p>
            <a:r>
              <a:rPr lang="en-GB" b="1" dirty="0"/>
              <a:t>Tree-based models</a:t>
            </a:r>
            <a:r>
              <a:rPr lang="en-GB" dirty="0"/>
              <a:t> (Random Forest, </a:t>
            </a:r>
            <a:r>
              <a:rPr lang="en-GB" dirty="0" err="1"/>
              <a:t>XGBoost</a:t>
            </a:r>
            <a:r>
              <a:rPr lang="en-GB" dirty="0"/>
              <a:t>) or </a:t>
            </a:r>
            <a:r>
              <a:rPr lang="en-GB" b="1" dirty="0"/>
              <a:t>polynomial features</a:t>
            </a:r>
            <a:r>
              <a:rPr lang="en-GB" dirty="0"/>
              <a:t> will capture these curves better</a:t>
            </a:r>
          </a:p>
          <a:p>
            <a:pPr marL="158750" indent="0">
              <a:buNone/>
            </a:pPr>
            <a:r>
              <a:rPr lang="en-GB" b="1" dirty="0"/>
              <a:t>Prediction accuracy</a:t>
            </a:r>
            <a:r>
              <a:rPr lang="en-GB" dirty="0"/>
              <a:t>: Non-linear models will likely outperform linear ones significantly.</a:t>
            </a:r>
          </a:p>
          <a:p>
            <a:pPr marL="158750" indent="0">
              <a:buNone/>
            </a:pPr>
            <a:endParaRPr lang="en-GB" dirty="0"/>
          </a:p>
          <a:p>
            <a:pPr marL="457200" indent="-298450"/>
            <a:r>
              <a:rPr lang="en-GB" b="1" dirty="0"/>
              <a:t>Alcohol</a:t>
            </a:r>
            <a:r>
              <a:rPr lang="en-GB" dirty="0"/>
              <a:t> appears to be the </a:t>
            </a:r>
            <a:r>
              <a:rPr lang="en-GB" b="1" dirty="0"/>
              <a:t>strongest single predictor</a:t>
            </a:r>
            <a:r>
              <a:rPr lang="en-GB" dirty="0"/>
              <a:t> of wine quality across both datasets.</a:t>
            </a:r>
          </a:p>
          <a:p>
            <a:pPr marL="457200" indent="-298450"/>
            <a:r>
              <a:rPr lang="en-GB" dirty="0"/>
              <a:t>However, other features — such as </a:t>
            </a:r>
            <a:r>
              <a:rPr lang="en-GB" b="1" dirty="0"/>
              <a:t>sulphates, density, and </a:t>
            </a:r>
            <a:r>
              <a:rPr lang="en-GB" b="1" dirty="0" err="1"/>
              <a:t>sulfur</a:t>
            </a:r>
            <a:r>
              <a:rPr lang="en-GB" b="1" dirty="0"/>
              <a:t> dioxide </a:t>
            </a:r>
            <a:r>
              <a:rPr lang="en-GB" dirty="0"/>
              <a:t>— also show meaningful influence – this could be seen in our datasets but also we learnt from chemical </a:t>
            </a:r>
            <a:r>
              <a:rPr lang="en-GB" dirty="0" err="1"/>
              <a:t>properities</a:t>
            </a:r>
            <a:r>
              <a:rPr lang="en-GB" dirty="0"/>
              <a:t> that they play also important role</a:t>
            </a:r>
          </a:p>
          <a:p>
            <a:pPr marL="457200" indent="-298450"/>
            <a:endParaRPr lang="en-GB" dirty="0"/>
          </a:p>
          <a:p>
            <a:pPr marL="457200" indent="-298450"/>
            <a:r>
              <a:rPr lang="en-GB" dirty="0"/>
              <a:t>These patterns helped us build an </a:t>
            </a:r>
            <a:r>
              <a:rPr lang="en-GB" b="1" dirty="0"/>
              <a:t>intuitive understanding</a:t>
            </a:r>
            <a:r>
              <a:rPr lang="en-GB" dirty="0"/>
              <a:t> of the data before applying any machine learning models</a:t>
            </a:r>
          </a:p>
          <a:p>
            <a:pPr marL="457200" indent="-298450"/>
            <a:endParaRPr lang="en-GB" dirty="0"/>
          </a:p>
          <a:p>
            <a:pPr marL="457200" indent="-298450"/>
            <a:r>
              <a:rPr lang="en-GB" dirty="0"/>
              <a:t>We also saw that </a:t>
            </a:r>
            <a:r>
              <a:rPr lang="en-GB" b="1" dirty="0"/>
              <a:t>wine type matters</a:t>
            </a:r>
            <a:r>
              <a:rPr lang="en-GB" dirty="0"/>
              <a:t> — red wines show a slightly </a:t>
            </a:r>
            <a:r>
              <a:rPr lang="en-GB" b="1" dirty="0"/>
              <a:t>stronger correlation</a:t>
            </a:r>
            <a:r>
              <a:rPr lang="en-GB" dirty="0"/>
              <a:t> between alcohol and quality (0.48), compared to white wines (0.44).</a:t>
            </a:r>
          </a:p>
          <a:p>
            <a:pPr marL="457200" indent="-298450"/>
            <a:endParaRPr lang="en-GB" dirty="0"/>
          </a:p>
          <a:p>
            <a:pPr marL="457200" indent="-298450"/>
            <a:r>
              <a:rPr lang="en-GB" dirty="0"/>
              <a:t>Finally, the relationship between alcohol and quality is </a:t>
            </a:r>
            <a:r>
              <a:rPr lang="en-GB" b="1" dirty="0"/>
              <a:t>not perfectly linear</a:t>
            </a:r>
            <a:r>
              <a:rPr lang="en-GB" dirty="0"/>
              <a:t>. We observed a </a:t>
            </a:r>
            <a:r>
              <a:rPr lang="en-GB" b="1" dirty="0"/>
              <a:t>plateau effect</a:t>
            </a:r>
            <a:r>
              <a:rPr lang="en-GB" dirty="0"/>
              <a:t> at higher alcohol levels, especially in red wine — which means more alcohol doesn’t always equal better wine</a:t>
            </a:r>
          </a:p>
          <a:p>
            <a:pPr marL="457200" indent="-298450"/>
            <a:endParaRPr lang="en-GB" dirty="0"/>
          </a:p>
          <a:p>
            <a:pPr marL="158750" indent="0">
              <a:buNone/>
            </a:pPr>
            <a:r>
              <a:rPr lang="en-GB" b="1" dirty="0"/>
              <a:t>This complexity made it clear that linear models would be too limited for this problem — so we turned to decision trees and ensemble methods that can handle these kinds of non-linear interactions.”</a:t>
            </a:r>
          </a:p>
        </p:txBody>
      </p:sp>
    </p:spTree>
    <p:extLst>
      <p:ext uri="{BB962C8B-B14F-4D97-AF65-F5344CB8AC3E}">
        <p14:creationId xmlns:p14="http://schemas.microsoft.com/office/powerpoint/2010/main" val="35654047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CBF68463-0A63-CF75-3D6F-1903A4F64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baafe93df_0_480:notes">
            <a:extLst>
              <a:ext uri="{FF2B5EF4-FFF2-40B4-BE49-F238E27FC236}">
                <a16:creationId xmlns:a16="http://schemas.microsoft.com/office/drawing/2014/main" id="{D0C87638-9CF2-F98D-9974-753ED802CA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baafe93df_0_480:notes">
            <a:extLst>
              <a:ext uri="{FF2B5EF4-FFF2-40B4-BE49-F238E27FC236}">
                <a16:creationId xmlns:a16="http://schemas.microsoft.com/office/drawing/2014/main" id="{807DAFCD-6921-E27C-E03A-C802806AFB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3601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>
          <a:extLst>
            <a:ext uri="{FF2B5EF4-FFF2-40B4-BE49-F238E27FC236}">
              <a16:creationId xmlns:a16="http://schemas.microsoft.com/office/drawing/2014/main" id="{074EB4CA-1713-3547-533B-4434F338D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1875c3a44_0_124:notes">
            <a:extLst>
              <a:ext uri="{FF2B5EF4-FFF2-40B4-BE49-F238E27FC236}">
                <a16:creationId xmlns:a16="http://schemas.microsoft.com/office/drawing/2014/main" id="{9D191A3E-A478-36A9-B4DA-5E6D7AC856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1875c3a44_0_124:notes">
            <a:extLst>
              <a:ext uri="{FF2B5EF4-FFF2-40B4-BE49-F238E27FC236}">
                <a16:creationId xmlns:a16="http://schemas.microsoft.com/office/drawing/2014/main" id="{A7543B62-2039-B000-E673-C54CDDB54E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5804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353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>
          <a:extLst>
            <a:ext uri="{FF2B5EF4-FFF2-40B4-BE49-F238E27FC236}">
              <a16:creationId xmlns:a16="http://schemas.microsoft.com/office/drawing/2014/main" id="{941EDD1F-5979-557C-751A-BA566C6E99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9baafe93df_0_397:notes">
            <a:extLst>
              <a:ext uri="{FF2B5EF4-FFF2-40B4-BE49-F238E27FC236}">
                <a16:creationId xmlns:a16="http://schemas.microsoft.com/office/drawing/2014/main" id="{6E44A1D4-E91C-1F29-31F1-1A8830113FF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9baafe93df_0_397:notes">
            <a:extLst>
              <a:ext uri="{FF2B5EF4-FFF2-40B4-BE49-F238E27FC236}">
                <a16:creationId xmlns:a16="http://schemas.microsoft.com/office/drawing/2014/main" id="{8EF8B43E-1478-1512-94C1-991ED428AC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b="1"/>
              <a:t>In this project we wanted to explore whether alcohol content could be used as a reliable predictor of wine quality – and whether red and white wines behave the same.</a:t>
            </a:r>
          </a:p>
        </p:txBody>
      </p:sp>
    </p:spTree>
    <p:extLst>
      <p:ext uri="{BB962C8B-B14F-4D97-AF65-F5344CB8AC3E}">
        <p14:creationId xmlns:p14="http://schemas.microsoft.com/office/powerpoint/2010/main" val="2426197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Alcohol content ranks highest supporting our research hypothesis.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05679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i="1"/>
              <a:t>Why? </a:t>
            </a:r>
            <a:r>
              <a:rPr lang="en-GB"/>
              <a:t> Smaller models are faster, simpler, and sometimes surprisingly more accurate when noise is reduced.   </a:t>
            </a:r>
          </a:p>
          <a:p>
            <a:endParaRPr lang="en-GB"/>
          </a:p>
          <a:p>
            <a:pPr marL="158750" indent="0">
              <a:buNone/>
            </a:pPr>
            <a:r>
              <a:rPr lang="en-US"/>
              <a:t>Reasons for performing this: </a:t>
            </a:r>
            <a:br>
              <a:rPr lang="en-US"/>
            </a:br>
            <a:br>
              <a:rPr lang="en-US"/>
            </a:br>
            <a:r>
              <a:rPr lang="en-GB" b="1"/>
              <a:t>Feature reduction experiment</a:t>
            </a:r>
            <a:r>
              <a:rPr lang="en-GB"/>
              <a:t> - testing if fewer, more important features can maintain performance </a:t>
            </a:r>
          </a:p>
          <a:p>
            <a:pPr marL="158750" indent="0">
              <a:buNone/>
            </a:pPr>
            <a:r>
              <a:rPr lang="en-GB" b="1"/>
              <a:t>Simplification benefit</a:t>
            </a:r>
            <a:r>
              <a:rPr lang="en-GB"/>
              <a:t> - easier model interpretation and faster training </a:t>
            </a:r>
          </a:p>
          <a:p>
            <a:pPr marL="158750" indent="0">
              <a:buNone/>
            </a:pPr>
            <a:r>
              <a:rPr lang="en-GB" b="1"/>
              <a:t>Overfitting prevention</a:t>
            </a:r>
            <a:r>
              <a:rPr lang="en-GB"/>
              <a:t> - reducing features can improve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7735669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>
          <a:extLst>
            <a:ext uri="{FF2B5EF4-FFF2-40B4-BE49-F238E27FC236}">
              <a16:creationId xmlns:a16="http://schemas.microsoft.com/office/drawing/2014/main" id="{32880CB2-0867-0A64-8D8D-DF96DA892C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1875c3a44_0_124:notes">
            <a:extLst>
              <a:ext uri="{FF2B5EF4-FFF2-40B4-BE49-F238E27FC236}">
                <a16:creationId xmlns:a16="http://schemas.microsoft.com/office/drawing/2014/main" id="{5AB6A1D0-B32C-0223-E74E-E1347D5737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1875c3a44_0_124:notes">
            <a:extLst>
              <a:ext uri="{FF2B5EF4-FFF2-40B4-BE49-F238E27FC236}">
                <a16:creationId xmlns:a16="http://schemas.microsoft.com/office/drawing/2014/main" id="{F80BAB53-7C68-C6A1-2E6A-A2DBBF8471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? </a:t>
            </a:r>
            <a:r>
              <a:rPr lang="en-GB" b="1" dirty="0"/>
              <a:t>I found that multiple features contribute meaningful information, and no small subset dominated strongly enough to justify feature reduction.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/>
              <a:t>predictive power was spread across more features — so reduction didn’t help.</a:t>
            </a: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4468064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E7CA80-3C03-5C87-A9B2-BAA345452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21726-13F7-EBB1-55A2-CC877AD3D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68699C-1EB8-865F-E8D2-B52C694BF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- </a:t>
            </a:r>
            <a:r>
              <a:rPr lang="en-US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56% accuracy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0919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4A8A5D-8B28-C75A-FD66-419C67C12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48284B-BE01-A55B-479E-C9FCBC0956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642B7-4924-5D48-C388-63E133FA8A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Alcohol content ranks highest supporting our research hypothesis. </a:t>
            </a:r>
          </a:p>
          <a:p>
            <a:r>
              <a:rPr lang="en-US" dirty="0"/>
              <a:t>We didn’t use top features in this case as using all of them was giving the same results, we used </a:t>
            </a:r>
            <a:r>
              <a:rPr lang="en-US" dirty="0" err="1"/>
              <a:t>GridSearchCV</a:t>
            </a:r>
            <a:r>
              <a:rPr lang="en-US" dirty="0"/>
              <a:t> but didn’t improve accuracy massively (only by 1%) – don’t know if I used it right …. -&gt; hyperparameter tuning</a:t>
            </a:r>
          </a:p>
          <a:p>
            <a:endParaRPr lang="en-US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GB" b="1" dirty="0"/>
              <a:t>predictive power was spread across more features — so reduction didn’t help.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120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58435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We can see a contradiction. This suggests that the model is </a:t>
            </a:r>
            <a:r>
              <a:rPr lang="en-GB" b="1" dirty="0"/>
              <a:t>not overly dependent on any single feature</a:t>
            </a:r>
            <a:r>
              <a:rPr lang="en-GB" dirty="0"/>
              <a:t>, and that there are </a:t>
            </a:r>
            <a:r>
              <a:rPr lang="en-GB" b="1" dirty="0"/>
              <a:t>strong interactions or redundancies</a:t>
            </a:r>
            <a:r>
              <a:rPr lang="en-GB" dirty="0"/>
              <a:t> between variables. </a:t>
            </a:r>
          </a:p>
          <a:p>
            <a:endParaRPr lang="en-GB" dirty="0"/>
          </a:p>
          <a:p>
            <a:r>
              <a:rPr lang="en-GB" dirty="0"/>
              <a:t>It also confirms that </a:t>
            </a:r>
            <a:r>
              <a:rPr lang="en-GB" b="1" dirty="0"/>
              <a:t>Random Forest is robust</a:t>
            </a:r>
            <a:r>
              <a:rPr lang="en-GB" dirty="0"/>
              <a:t> — it can compensate for missing information by relying on patterns captured by other trees or features.</a:t>
            </a:r>
          </a:p>
          <a:p>
            <a:endParaRPr lang="en-GB" dirty="0"/>
          </a:p>
          <a:p>
            <a:r>
              <a:rPr lang="en-GB" dirty="0"/>
              <a:t>In short: </a:t>
            </a:r>
            <a:r>
              <a:rPr lang="en-GB" b="1" dirty="0"/>
              <a:t>no single feature is irreplaceable</a:t>
            </a:r>
            <a:r>
              <a:rPr lang="en-GB" dirty="0"/>
              <a:t>. Even the top ones can be dropped with minimal performance loss — which shows that quality is influenced by </a:t>
            </a:r>
            <a:r>
              <a:rPr lang="en-GB" b="1" dirty="0"/>
              <a:t>complex combinations</a:t>
            </a:r>
            <a:r>
              <a:rPr lang="en-GB" dirty="0"/>
              <a:t>, not isolated attributes.</a:t>
            </a:r>
          </a:p>
        </p:txBody>
      </p:sp>
    </p:spTree>
    <p:extLst>
      <p:ext uri="{BB962C8B-B14F-4D97-AF65-F5344CB8AC3E}">
        <p14:creationId xmlns:p14="http://schemas.microsoft.com/office/powerpoint/2010/main" val="2816392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2">
          <a:extLst>
            <a:ext uri="{FF2B5EF4-FFF2-40B4-BE49-F238E27FC236}">
              <a16:creationId xmlns:a16="http://schemas.microsoft.com/office/drawing/2014/main" id="{BAF66C7B-BB6E-8A3E-6638-F1E3F214EC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g9baafe93df_0_802:notes">
            <a:extLst>
              <a:ext uri="{FF2B5EF4-FFF2-40B4-BE49-F238E27FC236}">
                <a16:creationId xmlns:a16="http://schemas.microsoft.com/office/drawing/2014/main" id="{3AB0E2F5-CD23-9341-A0B7-ACF58EF411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4" name="Google Shape;1154;g9baafe93df_0_802:notes">
            <a:extLst>
              <a:ext uri="{FF2B5EF4-FFF2-40B4-BE49-F238E27FC236}">
                <a16:creationId xmlns:a16="http://schemas.microsoft.com/office/drawing/2014/main" id="{DD154AA6-73CC-8408-6E3E-AC982177B7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70642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>
          <a:extLst>
            <a:ext uri="{FF2B5EF4-FFF2-40B4-BE49-F238E27FC236}">
              <a16:creationId xmlns:a16="http://schemas.microsoft.com/office/drawing/2014/main" id="{1E905C1F-3D42-892A-E8C5-4A42FD7CC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1875c3a44_0_124:notes">
            <a:extLst>
              <a:ext uri="{FF2B5EF4-FFF2-40B4-BE49-F238E27FC236}">
                <a16:creationId xmlns:a16="http://schemas.microsoft.com/office/drawing/2014/main" id="{303AFB83-EB1C-9576-D238-C92247C56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1875c3a44_0_124:notes">
            <a:extLst>
              <a:ext uri="{FF2B5EF4-FFF2-40B4-BE49-F238E27FC236}">
                <a16:creationId xmlns:a16="http://schemas.microsoft.com/office/drawing/2014/main" id="{6047D551-E70E-67F9-C68F-4E7296A222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0242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>
          <a:extLst>
            <a:ext uri="{FF2B5EF4-FFF2-40B4-BE49-F238E27FC236}">
              <a16:creationId xmlns:a16="http://schemas.microsoft.com/office/drawing/2014/main" id="{D419316E-2DC2-E825-4167-044F4D88A3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1875c3a44_0_124:notes">
            <a:extLst>
              <a:ext uri="{FF2B5EF4-FFF2-40B4-BE49-F238E27FC236}">
                <a16:creationId xmlns:a16="http://schemas.microsoft.com/office/drawing/2014/main" id="{44B3F2CE-A543-D352-F798-077ECB5ED8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1875c3a44_0_124:notes">
            <a:extLst>
              <a:ext uri="{FF2B5EF4-FFF2-40B4-BE49-F238E27FC236}">
                <a16:creationId xmlns:a16="http://schemas.microsoft.com/office/drawing/2014/main" id="{2EF9116F-A1BC-8362-1054-F1A89F6592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98392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>
          <a:extLst>
            <a:ext uri="{FF2B5EF4-FFF2-40B4-BE49-F238E27FC236}">
              <a16:creationId xmlns:a16="http://schemas.microsoft.com/office/drawing/2014/main" id="{29C3601A-83F1-2A93-270A-A4BF97776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a1bf284e52_0_194:notes">
            <a:extLst>
              <a:ext uri="{FF2B5EF4-FFF2-40B4-BE49-F238E27FC236}">
                <a16:creationId xmlns:a16="http://schemas.microsoft.com/office/drawing/2014/main" id="{92E60013-1385-FE3D-C2DB-5679D27097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a1bf284e52_0_194:notes">
            <a:extLst>
              <a:ext uri="{FF2B5EF4-FFF2-40B4-BE49-F238E27FC236}">
                <a16:creationId xmlns:a16="http://schemas.microsoft.com/office/drawing/2014/main" id="{F0035066-1BC7-8AEA-C83E-1F0847C396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857700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>
          <a:extLst>
            <a:ext uri="{FF2B5EF4-FFF2-40B4-BE49-F238E27FC236}">
              <a16:creationId xmlns:a16="http://schemas.microsoft.com/office/drawing/2014/main" id="{ABA307F6-73E9-5E9F-ADE3-C8F9A2BAE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1875c3a44_0_124:notes">
            <a:extLst>
              <a:ext uri="{FF2B5EF4-FFF2-40B4-BE49-F238E27FC236}">
                <a16:creationId xmlns:a16="http://schemas.microsoft.com/office/drawing/2014/main" id="{19EFDFEA-1172-FD21-B1DC-77CF81EFAB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1875c3a44_0_124:notes">
            <a:extLst>
              <a:ext uri="{FF2B5EF4-FFF2-40B4-BE49-F238E27FC236}">
                <a16:creationId xmlns:a16="http://schemas.microsoft.com/office/drawing/2014/main" id="{0573455B-4F78-F114-3B63-FD0826FA6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8958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8">
          <a:extLst>
            <a:ext uri="{FF2B5EF4-FFF2-40B4-BE49-F238E27FC236}">
              <a16:creationId xmlns:a16="http://schemas.microsoft.com/office/drawing/2014/main" id="{21A9B23C-47D7-E7DB-B5B4-8992C9788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9" name="Google Shape;1409;ga1875c3a44_0_124:notes">
            <a:extLst>
              <a:ext uri="{FF2B5EF4-FFF2-40B4-BE49-F238E27FC236}">
                <a16:creationId xmlns:a16="http://schemas.microsoft.com/office/drawing/2014/main" id="{047132DA-68DD-F610-5DE1-FC04DEFB30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0" name="Google Shape;1410;ga1875c3a44_0_124:notes">
            <a:extLst>
              <a:ext uri="{FF2B5EF4-FFF2-40B4-BE49-F238E27FC236}">
                <a16:creationId xmlns:a16="http://schemas.microsoft.com/office/drawing/2014/main" id="{169B9993-F6F0-E49B-56EA-8A300D51ED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83830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+ Size of dataset – red less entries than white … </a:t>
            </a:r>
          </a:p>
          <a:p>
            <a:pPr marL="158750" indent="0">
              <a:buNone/>
            </a:pPr>
            <a:endParaRPr lang="en-US" dirty="0"/>
          </a:p>
          <a:p>
            <a:r>
              <a:rPr lang="en-GB" dirty="0"/>
              <a:t>As expected, sulphates play a </a:t>
            </a:r>
            <a:r>
              <a:rPr lang="en-GB" b="1" dirty="0"/>
              <a:t>supporting role</a:t>
            </a:r>
            <a:r>
              <a:rPr lang="en-GB" dirty="0"/>
              <a:t> in both preservation and </a:t>
            </a:r>
            <a:r>
              <a:rPr lang="en-GB" dirty="0" err="1"/>
              <a:t>modeling</a:t>
            </a:r>
            <a:r>
              <a:rPr lang="en-GB" dirty="0"/>
              <a:t> performance.</a:t>
            </a:r>
          </a:p>
          <a:p>
            <a:pPr marL="158750" indent="0">
              <a:buNone/>
            </a:pPr>
            <a:r>
              <a:rPr lang="en-GB" dirty="0"/>
              <a:t>Chemistry … </a:t>
            </a:r>
          </a:p>
          <a:p>
            <a:r>
              <a:rPr lang="en-GB" dirty="0"/>
              <a:t>Features like alcohol, density, and </a:t>
            </a:r>
            <a:r>
              <a:rPr lang="en-GB" dirty="0" err="1"/>
              <a:t>sulfur</a:t>
            </a:r>
            <a:r>
              <a:rPr lang="en-GB" dirty="0"/>
              <a:t> dioxide, which affect taste and preservation, were also the most influential predictors in our models.</a:t>
            </a:r>
          </a:p>
          <a:p>
            <a:r>
              <a:rPr lang="en-GB" dirty="0"/>
              <a:t>There were some surprises — for example, </a:t>
            </a:r>
            <a:r>
              <a:rPr lang="en-GB" b="1" dirty="0"/>
              <a:t>volatile acidity</a:t>
            </a:r>
            <a:r>
              <a:rPr lang="en-GB" dirty="0"/>
              <a:t> and </a:t>
            </a:r>
            <a:r>
              <a:rPr lang="en-GB" b="1" dirty="0"/>
              <a:t>free </a:t>
            </a:r>
            <a:r>
              <a:rPr lang="en-GB" b="1" dirty="0" err="1"/>
              <a:t>sulfur</a:t>
            </a:r>
            <a:r>
              <a:rPr lang="en-GB" b="1" dirty="0"/>
              <a:t> dioxide</a:t>
            </a:r>
            <a:r>
              <a:rPr lang="en-GB" dirty="0"/>
              <a:t> had high importance scores but turned out to be </a:t>
            </a:r>
            <a:r>
              <a:rPr lang="en-GB" b="1" dirty="0"/>
              <a:t>non-essential</a:t>
            </a:r>
            <a:r>
              <a:rPr lang="en-GB" dirty="0"/>
              <a:t> in ablation tests, suggesting redundancy.</a:t>
            </a:r>
          </a:p>
          <a:p>
            <a:r>
              <a:rPr lang="en-GB" dirty="0"/>
              <a:t>And </a:t>
            </a:r>
            <a:r>
              <a:rPr lang="en-GB" b="1" dirty="0"/>
              <a:t>residual sugar</a:t>
            </a:r>
            <a:r>
              <a:rPr lang="en-GB" dirty="0"/>
              <a:t>, while chemically significant, showed little predictive power — likely because sweetness alone doesn’t drive expert wine ratings.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92944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GB" dirty="0"/>
              <a:t>For a </a:t>
            </a:r>
            <a:r>
              <a:rPr lang="en-GB" b="1" dirty="0"/>
              <a:t>Decision Tree</a:t>
            </a:r>
            <a:r>
              <a:rPr lang="en-GB" dirty="0"/>
              <a:t>:</a:t>
            </a:r>
          </a:p>
          <a:p>
            <a:r>
              <a:rPr lang="en-GB" dirty="0" err="1"/>
              <a:t>max_depth</a:t>
            </a:r>
            <a:r>
              <a:rPr lang="en-GB" dirty="0"/>
              <a:t> – how deep the tree can go</a:t>
            </a:r>
          </a:p>
          <a:p>
            <a:r>
              <a:rPr lang="en-GB" dirty="0" err="1"/>
              <a:t>min_samples_split</a:t>
            </a:r>
            <a:r>
              <a:rPr lang="en-GB" dirty="0"/>
              <a:t> – minimum number of samples to split a node</a:t>
            </a:r>
          </a:p>
          <a:p>
            <a:r>
              <a:rPr lang="en-GB" dirty="0"/>
              <a:t>criterion – how the tree decides where to split (e.g. </a:t>
            </a:r>
            <a:r>
              <a:rPr lang="en-GB" dirty="0" err="1"/>
              <a:t>gini</a:t>
            </a:r>
            <a:r>
              <a:rPr lang="en-GB" dirty="0"/>
              <a:t> vs entropy)</a:t>
            </a:r>
          </a:p>
          <a:p>
            <a:pPr marL="158750" indent="0">
              <a:buNone/>
            </a:pPr>
            <a:endParaRPr lang="en-GB" dirty="0"/>
          </a:p>
          <a:p>
            <a:pPr marL="158750" indent="0">
              <a:buNone/>
            </a:pPr>
            <a:r>
              <a:rPr lang="en-GB" dirty="0"/>
              <a:t>For a </a:t>
            </a:r>
            <a:r>
              <a:rPr lang="en-GB" b="1" dirty="0"/>
              <a:t>Random Forest</a:t>
            </a:r>
            <a:r>
              <a:rPr lang="en-GB" dirty="0"/>
              <a:t>:</a:t>
            </a:r>
          </a:p>
          <a:p>
            <a:r>
              <a:rPr lang="en-GB" dirty="0" err="1"/>
              <a:t>n_estimators</a:t>
            </a:r>
            <a:r>
              <a:rPr lang="en-GB" dirty="0"/>
              <a:t> – number of trees in the forest</a:t>
            </a:r>
          </a:p>
          <a:p>
            <a:r>
              <a:rPr lang="en-GB" dirty="0" err="1"/>
              <a:t>max_features</a:t>
            </a:r>
            <a:r>
              <a:rPr lang="en-GB" dirty="0"/>
              <a:t> – number of features to consider at each split</a:t>
            </a:r>
          </a:p>
          <a:p>
            <a:pPr marL="15875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76717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In this project, we investigate whether alcohol content has a measurable impact on wine quality, using two real-world datasets of red and white wines.</a:t>
            </a:r>
          </a:p>
          <a:p>
            <a:r>
              <a:rPr lang="en-GB"/>
              <a:t>Each wine sample is described by lab-measured features, making it ideal for applying machine learning and statistical analysis.</a:t>
            </a:r>
          </a:p>
          <a:p>
            <a:endParaRPr lang="en-GB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No missing values = no missing data. </a:t>
            </a:r>
            <a:r>
              <a:rPr lang="en-US" sz="1100" b="0" i="0" u="none" strike="noStrike" cap="none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Wingdings" panose="05000000000000000000" pitchFamily="2" charset="2"/>
              </a:rPr>
              <a:t> that was checked </a:t>
            </a:r>
            <a:endParaRPr lang="en-GB" sz="1100" b="0" i="0" u="none" strike="noStrike" cap="none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713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>
          <a:extLst>
            <a:ext uri="{FF2B5EF4-FFF2-40B4-BE49-F238E27FC236}">
              <a16:creationId xmlns:a16="http://schemas.microsoft.com/office/drawing/2014/main" id="{E3374D58-B502-CC4B-B10A-9B51A38B4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9baafe93df_0_480:notes">
            <a:extLst>
              <a:ext uri="{FF2B5EF4-FFF2-40B4-BE49-F238E27FC236}">
                <a16:creationId xmlns:a16="http://schemas.microsoft.com/office/drawing/2014/main" id="{7B577562-2CE3-0731-D546-EED224D2FA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9baafe93df_0_480:notes">
            <a:extLst>
              <a:ext uri="{FF2B5EF4-FFF2-40B4-BE49-F238E27FC236}">
                <a16:creationId xmlns:a16="http://schemas.microsoft.com/office/drawing/2014/main" id="{6FFB00DD-BB29-5532-D7CC-6154D80957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277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sym typeface="Wingdings" panose="05000000000000000000" pitchFamily="2" charset="2"/>
              </a:rPr>
              <a:t>In order to better understand our dataset, we learned meanings of each of the features and what values we can expect based on the chemical importance. I believe that we shouldn’t fully separate numbers from their meaning when analysed therefore in my eyes this was crucial for deeper understanding of the problem in our research. </a:t>
            </a:r>
          </a:p>
          <a:p>
            <a:r>
              <a:rPr lang="en-GB">
                <a:sym typeface="Wingdings" panose="05000000000000000000" pitchFamily="2" charset="2"/>
              </a:rPr>
              <a:t>Divide into groups for better clarity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912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CE783-C2D6-2CD0-DAA5-B74D01A8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AA68B9-8D95-B934-0A2C-C7ADD436BB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362CAD-6879-8D35-F771-FBF087AD78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sym typeface="Wingdings" panose="05000000000000000000" pitchFamily="2" charset="2"/>
              </a:rPr>
              <a:t>In order to better understand our dataset, we learned meanings of each of the features and what values we can expect based on the chemical importance. I believe that we shouldn’t fully separate numbers from their meaning when analysed therefore in my eyes this was crucial for deeper understanding of the problem in our research. </a:t>
            </a:r>
          </a:p>
          <a:p>
            <a:r>
              <a:rPr lang="en-GB">
                <a:sym typeface="Wingdings" panose="05000000000000000000" pitchFamily="2" charset="2"/>
              </a:rPr>
              <a:t>Divide into groups for better clarity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8162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1917D-4674-48E0-4BC3-C321A35D5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AB852C-610B-8E6A-F952-ED50A45FF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41A8D-9385-0B24-F969-6AF02F6CA6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>
                <a:sym typeface="Wingdings" panose="05000000000000000000" pitchFamily="2" charset="2"/>
              </a:rPr>
              <a:t>In order to better understand our dataset, we learned meanings of each of the features and what values we can expect based on the chemical importance. I believe that we shouldn’t fully separate numbers from their meaning when analysed therefore in my eyes this was crucial for deeper understanding of the problem in our research. </a:t>
            </a:r>
          </a:p>
          <a:p>
            <a:r>
              <a:rPr lang="en-GB">
                <a:sym typeface="Wingdings" panose="05000000000000000000" pitchFamily="2" charset="2"/>
              </a:rPr>
              <a:t>Divide into groups for better clarity </a:t>
            </a:r>
            <a:br>
              <a:rPr lang="en-GB">
                <a:sym typeface="Wingdings" panose="05000000000000000000" pitchFamily="2" charset="2"/>
              </a:rPr>
            </a:b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7782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1">
          <a:extLst>
            <a:ext uri="{FF2B5EF4-FFF2-40B4-BE49-F238E27FC236}">
              <a16:creationId xmlns:a16="http://schemas.microsoft.com/office/drawing/2014/main" id="{3ACD83DA-4383-DC8B-5369-A1E806A38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a1bf284e52_0_262:notes">
            <a:extLst>
              <a:ext uri="{FF2B5EF4-FFF2-40B4-BE49-F238E27FC236}">
                <a16:creationId xmlns:a16="http://schemas.microsoft.com/office/drawing/2014/main" id="{6382890E-ED67-B466-F6F1-8BB85F9013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a1bf284e52_0_262:notes">
            <a:extLst>
              <a:ext uri="{FF2B5EF4-FFF2-40B4-BE49-F238E27FC236}">
                <a16:creationId xmlns:a16="http://schemas.microsoft.com/office/drawing/2014/main" id="{18B5C226-9547-506F-3DFB-CB0092D9CE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450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6">
  <p:cSld name="CUSTOM_3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ctrTitle"/>
          </p:nvPr>
        </p:nvSpPr>
        <p:spPr>
          <a:xfrm flipH="1">
            <a:off x="2800950" y="9899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2800950" y="19337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9">
  <p:cSld name="CUSTOM_3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4"/>
          <p:cNvSpPr txBox="1">
            <a:spLocks noGrp="1"/>
          </p:cNvSpPr>
          <p:nvPr>
            <p:ph type="ctrTitle"/>
          </p:nvPr>
        </p:nvSpPr>
        <p:spPr>
          <a:xfrm flipH="1">
            <a:off x="2800950" y="266630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None/>
              <a:defRPr sz="6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Fira Sans Extra Condensed Medium"/>
              <a:buNone/>
              <a:defRPr sz="60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24"/>
          <p:cNvSpPr txBox="1">
            <a:spLocks noGrp="1"/>
          </p:cNvSpPr>
          <p:nvPr>
            <p:ph type="subTitle" idx="1"/>
          </p:nvPr>
        </p:nvSpPr>
        <p:spPr>
          <a:xfrm>
            <a:off x="2800950" y="361010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hlink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Exo 2"/>
              <a:buNone/>
              <a:defRPr sz="28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●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Char char="○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200"/>
              <a:buFont typeface="Roboto Condensed Light"/>
              <a:buChar char="■"/>
              <a:defRPr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2" r:id="rId5"/>
    <p:sldLayoutId id="2147483665" r:id="rId6"/>
    <p:sldLayoutId id="2147483667" r:id="rId7"/>
    <p:sldLayoutId id="2147483670" r:id="rId8"/>
    <p:sldLayoutId id="2147483689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GB"/>
              <a:t>Modeling Wine Quality: Investigating the Role of Alcohol Content</a:t>
            </a:r>
            <a:endParaRPr/>
          </a:p>
        </p:txBody>
      </p:sp>
      <p:sp>
        <p:nvSpPr>
          <p:cNvPr id="300" name="Google Shape;300;p55"/>
          <p:cNvSpPr txBox="1">
            <a:spLocks noGrp="1"/>
          </p:cNvSpPr>
          <p:nvPr>
            <p:ph type="subTitle" idx="1"/>
          </p:nvPr>
        </p:nvSpPr>
        <p:spPr>
          <a:xfrm>
            <a:off x="3670681" y="2933521"/>
            <a:ext cx="4352100" cy="15068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Authors: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Patrycja Szostak,</a:t>
            </a:r>
            <a:br>
              <a:rPr lang="en"/>
            </a:br>
            <a:r>
              <a:rPr lang="en"/>
              <a:t>Oliver Tischer,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 Dlugos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55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1DFB4-06DA-727E-BA35-23430E1396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E9A71-BCCA-4A55-7263-8E122F314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1001" y="217894"/>
            <a:ext cx="6671461" cy="653004"/>
          </a:xfrm>
        </p:spPr>
        <p:txBody>
          <a:bodyPr/>
          <a:lstStyle/>
          <a:p>
            <a:r>
              <a:rPr lang="en-US"/>
              <a:t>Alcohol Distribution </a:t>
            </a:r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C7307-CD66-3463-2DA2-385100DF0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194" y="1474548"/>
            <a:ext cx="3681869" cy="24813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C36F0F-C932-92FA-2298-5AFA4F032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99" y="1474548"/>
            <a:ext cx="3705951" cy="2481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12425-98C2-0E3D-6491-604553B720AD}"/>
              </a:ext>
            </a:extLst>
          </p:cNvPr>
          <p:cNvSpPr txBox="1"/>
          <p:nvPr/>
        </p:nvSpPr>
        <p:spPr>
          <a:xfrm>
            <a:off x="4738231" y="4019535"/>
            <a:ext cx="384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Average alcohol content: 10.51%</a:t>
            </a:r>
          </a:p>
          <a:p>
            <a:r>
              <a:rPr lang="en-US" sz="1200"/>
              <a:t>Alcohol range: 8.0% - 14.02%</a:t>
            </a:r>
            <a:endParaRPr lang="en-GB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DC91A-6D91-245C-7E0C-7C92EBBDC82F}"/>
              </a:ext>
            </a:extLst>
          </p:cNvPr>
          <p:cNvSpPr txBox="1"/>
          <p:nvPr/>
        </p:nvSpPr>
        <p:spPr>
          <a:xfrm>
            <a:off x="642938" y="4019535"/>
            <a:ext cx="384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Average alcohol content: 10.42%</a:t>
            </a:r>
          </a:p>
          <a:p>
            <a:r>
              <a:rPr lang="en-US" sz="1200"/>
              <a:t>Alcohol range: 8.4% - 14.9%</a:t>
            </a:r>
            <a:endParaRPr lang="en-GB" sz="1200"/>
          </a:p>
        </p:txBody>
      </p:sp>
    </p:spTree>
    <p:extLst>
      <p:ext uri="{BB962C8B-B14F-4D97-AF65-F5344CB8AC3E}">
        <p14:creationId xmlns:p14="http://schemas.microsoft.com/office/powerpoint/2010/main" val="4221910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6852-BAE5-8A28-FCC7-43E71621C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5E0E3-53A7-FE80-F4BE-5C6E1738A2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154" y="-35928"/>
            <a:ext cx="6671461" cy="653004"/>
          </a:xfrm>
        </p:spPr>
        <p:txBody>
          <a:bodyPr/>
          <a:lstStyle/>
          <a:p>
            <a:r>
              <a:rPr lang="en-US"/>
              <a:t>Feature Correlations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A6C194-221D-0559-BB7B-2BABEAFF4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0" y="997924"/>
            <a:ext cx="4305585" cy="3855001"/>
          </a:xfrm>
          <a:prstGeom prst="rect">
            <a:avLst/>
          </a:prstGeom>
        </p:spPr>
      </p:pic>
      <p:sp>
        <p:nvSpPr>
          <p:cNvPr id="3" name="Subtitle 14">
            <a:extLst>
              <a:ext uri="{FF2B5EF4-FFF2-40B4-BE49-F238E27FC236}">
                <a16:creationId xmlns:a16="http://schemas.microsoft.com/office/drawing/2014/main" id="{D5494449-3DB0-3F40-BC8D-7B32B36C09F5}"/>
              </a:ext>
            </a:extLst>
          </p:cNvPr>
          <p:cNvSpPr txBox="1">
            <a:spLocks/>
          </p:cNvSpPr>
          <p:nvPr/>
        </p:nvSpPr>
        <p:spPr>
          <a:xfrm>
            <a:off x="2506184" y="476362"/>
            <a:ext cx="3983400" cy="4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/>
              <a:t>Which Features Drive Wine Quality?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4CDF58-0027-7ECE-0D95-C0D49CACA3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117" y="997924"/>
            <a:ext cx="4319753" cy="385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267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5EE99-F893-B664-A2CA-6779B83C3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31B3B-9A02-CB26-E87F-C8983099DE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154" y="-43062"/>
            <a:ext cx="6671461" cy="653004"/>
          </a:xfrm>
        </p:spPr>
        <p:txBody>
          <a:bodyPr/>
          <a:lstStyle/>
          <a:p>
            <a:r>
              <a:rPr lang="en-US"/>
              <a:t>Feature Correlations</a:t>
            </a:r>
            <a:endParaRPr lang="en-GB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FD7C48D-BADB-3D65-EAFF-A838202282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00" y="997924"/>
            <a:ext cx="4305585" cy="385500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DC91445-65B6-27A3-43CC-3969A7411B63}"/>
              </a:ext>
            </a:extLst>
          </p:cNvPr>
          <p:cNvSpPr/>
          <p:nvPr/>
        </p:nvSpPr>
        <p:spPr>
          <a:xfrm>
            <a:off x="3339548" y="3633746"/>
            <a:ext cx="652007" cy="580445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500A924-A549-6BBB-3AEB-B2DB5F05A2CC}"/>
              </a:ext>
            </a:extLst>
          </p:cNvPr>
          <p:cNvCxnSpPr>
            <a:cxnSpLocks/>
          </p:cNvCxnSpPr>
          <p:nvPr/>
        </p:nvCxnSpPr>
        <p:spPr>
          <a:xfrm flipH="1" flipV="1">
            <a:off x="3972225" y="4214191"/>
            <a:ext cx="293840" cy="31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Subtitle 14">
            <a:extLst>
              <a:ext uri="{FF2B5EF4-FFF2-40B4-BE49-F238E27FC236}">
                <a16:creationId xmlns:a16="http://schemas.microsoft.com/office/drawing/2014/main" id="{0F2655B5-0568-25F3-5DC9-21677F7D9F5C}"/>
              </a:ext>
            </a:extLst>
          </p:cNvPr>
          <p:cNvSpPr txBox="1">
            <a:spLocks/>
          </p:cNvSpPr>
          <p:nvPr/>
        </p:nvSpPr>
        <p:spPr>
          <a:xfrm>
            <a:off x="2506184" y="476362"/>
            <a:ext cx="3983400" cy="4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GB"/>
              <a:t>Which Features Drive Wine Quality?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D6DDE84-F5DD-F2F0-0170-D1056DAF8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117" y="997924"/>
            <a:ext cx="4319753" cy="3855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2A5D105-832D-1250-3BB4-A418D8678CFF}"/>
              </a:ext>
            </a:extLst>
          </p:cNvPr>
          <p:cNvSpPr/>
          <p:nvPr/>
        </p:nvSpPr>
        <p:spPr>
          <a:xfrm>
            <a:off x="7822462" y="3562184"/>
            <a:ext cx="652007" cy="583391"/>
          </a:xfrm>
          <a:prstGeom prst="ellipse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1D50329-4298-CA7B-56A1-541E7B56C33F}"/>
              </a:ext>
            </a:extLst>
          </p:cNvPr>
          <p:cNvCxnSpPr>
            <a:cxnSpLocks/>
          </p:cNvCxnSpPr>
          <p:nvPr/>
        </p:nvCxnSpPr>
        <p:spPr>
          <a:xfrm flipH="1" flipV="1">
            <a:off x="8416479" y="4145575"/>
            <a:ext cx="293840" cy="3193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15475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977A7-BA2B-F44C-4689-0FAE32B5D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2537-F197-0BA3-9F3E-9FD2DDB67A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4492" y="0"/>
            <a:ext cx="5527641" cy="620201"/>
          </a:xfrm>
        </p:spPr>
        <p:txBody>
          <a:bodyPr/>
          <a:lstStyle/>
          <a:p>
            <a:r>
              <a:rPr lang="en-US"/>
              <a:t>Pearson Correlation – red wine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3A2255-5C56-EED2-ADF1-75356CE0C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4881" y="834185"/>
            <a:ext cx="5086865" cy="38036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B854EC-200F-F9EA-3A34-EFA285792B1C}"/>
              </a:ext>
            </a:extLst>
          </p:cNvPr>
          <p:cNvSpPr txBox="1"/>
          <p:nvPr/>
        </p:nvSpPr>
        <p:spPr>
          <a:xfrm>
            <a:off x="3299791" y="4697903"/>
            <a:ext cx="373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Pearson Correlaton score: 0.4762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2280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2DD21-9159-82B4-35D5-2730ED4885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3DE3-F4F1-6292-15C5-067C1ACF0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8215" y="0"/>
            <a:ext cx="6638576" cy="620201"/>
          </a:xfrm>
        </p:spPr>
        <p:txBody>
          <a:bodyPr/>
          <a:lstStyle/>
          <a:p>
            <a:r>
              <a:rPr lang="en-US"/>
              <a:t>Pearson Correlation – white wine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F5AEC-3C8B-8954-1CEC-45BE2DA8C69F}"/>
              </a:ext>
            </a:extLst>
          </p:cNvPr>
          <p:cNvSpPr txBox="1"/>
          <p:nvPr/>
        </p:nvSpPr>
        <p:spPr>
          <a:xfrm>
            <a:off x="3031008" y="4767598"/>
            <a:ext cx="37371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Pearson Correlaton score: 0.4356</a:t>
            </a: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C27A52-6C3E-FE6D-9A82-27D240D7FCF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2"/>
          <a:stretch>
            <a:fillRect/>
          </a:stretch>
        </p:blipFill>
        <p:spPr>
          <a:xfrm>
            <a:off x="2220550" y="738974"/>
            <a:ext cx="4702899" cy="391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98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FE07C-ABA8-057F-A306-0269E7E81B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5B89-CF1F-58E6-6486-15FB4127C3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6269" y="3720"/>
            <a:ext cx="6671461" cy="653004"/>
          </a:xfrm>
        </p:spPr>
        <p:txBody>
          <a:bodyPr/>
          <a:lstStyle/>
          <a:p>
            <a:r>
              <a:rPr lang="en-US"/>
              <a:t>Alcohol vs. Quality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F4FD29-7392-0FE5-0A49-13C8CAAB3F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48" y="950411"/>
            <a:ext cx="4245996" cy="25952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222F36-1911-2094-E9EA-066CFFBD9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950411"/>
            <a:ext cx="4305485" cy="259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F1FDA8-32C1-B30B-B50D-596097C7D204}"/>
              </a:ext>
            </a:extLst>
          </p:cNvPr>
          <p:cNvSpPr txBox="1"/>
          <p:nvPr/>
        </p:nvSpPr>
        <p:spPr>
          <a:xfrm>
            <a:off x="238553" y="3633884"/>
            <a:ext cx="8277307" cy="166199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 b="1" dirty="0"/>
              <a:t>Strong positive correlation</a:t>
            </a:r>
            <a:r>
              <a:rPr lang="en-GB" sz="1200" dirty="0"/>
              <a:t>: Both red and white wines show clear upward trends where higher alcohol content correlates with better quality scores, with quality 3-5 wines averaging ~10% alcohol versus quality 7-8 wines reaching ~12-13% alcohol. </a:t>
            </a:r>
          </a:p>
          <a:p>
            <a:r>
              <a:rPr lang="en-GB" sz="1200" b="1" dirty="0"/>
              <a:t>Not perfectly linear relationship</a:t>
            </a:r>
            <a:r>
              <a:rPr lang="en-GB" sz="1200" dirty="0"/>
              <a:t>: The alcohol-quality relationship levels off at the highest quality wines, meaning very high alcohol doesn't always guarantee better quality (however upward trend can be observed, especially in red wine). </a:t>
            </a:r>
            <a:endParaRPr lang="en-GB" dirty="0"/>
          </a:p>
          <a:p>
            <a:r>
              <a:rPr lang="en-GB" sz="1200" b="1" dirty="0"/>
              <a:t>Wine type differences</a:t>
            </a:r>
            <a:r>
              <a:rPr lang="en-GB" sz="1200" dirty="0"/>
              <a:t>: Red wines demonstrate more dramatic alcohol increases with quality improvement, while white wines show more gradual progression and higher variability within quality categories.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84227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A8313-A6BE-AEFC-52B0-14E86E6130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376498"/>
            <a:ext cx="3867300" cy="728733"/>
          </a:xfrm>
        </p:spPr>
        <p:txBody>
          <a:bodyPr/>
          <a:lstStyle/>
          <a:p>
            <a:r>
              <a:rPr lang="en-US"/>
              <a:t>Key Takeaways 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BF061-15B6-9619-8250-276388D9C4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24335" y="1591181"/>
            <a:ext cx="6372794" cy="2114652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EDA reveals that </a:t>
            </a:r>
            <a:r>
              <a:rPr lang="en-GB" b="1" dirty="0">
                <a:latin typeface="Proxima Nova" panose="020B0604020202020204" charset="0"/>
              </a:rPr>
              <a:t>alcohol</a:t>
            </a:r>
            <a:r>
              <a:rPr lang="en-GB" dirty="0">
                <a:latin typeface="Proxima Nova" panose="020B0604020202020204" charset="0"/>
              </a:rPr>
              <a:t> is </a:t>
            </a:r>
            <a:r>
              <a:rPr lang="en-GB" b="1" dirty="0">
                <a:latin typeface="Proxima Nova" panose="020B0604020202020204" charset="0"/>
              </a:rPr>
              <a:t>likely</a:t>
            </a:r>
            <a:r>
              <a:rPr lang="en-GB" dirty="0">
                <a:latin typeface="Proxima Nova" panose="020B0604020202020204" charset="0"/>
              </a:rPr>
              <a:t> the most </a:t>
            </a:r>
            <a:r>
              <a:rPr lang="en-GB" b="1" dirty="0">
                <a:latin typeface="Proxima Nova" panose="020B0604020202020204" charset="0"/>
              </a:rPr>
              <a:t>influential predictor </a:t>
            </a:r>
            <a:r>
              <a:rPr lang="en-GB" dirty="0">
                <a:latin typeface="Proxima Nova" panose="020B0604020202020204" charset="0"/>
              </a:rPr>
              <a:t>of </a:t>
            </a:r>
            <a:r>
              <a:rPr lang="en-GB" b="1" dirty="0">
                <a:latin typeface="Proxima Nova" panose="020B0604020202020204" charset="0"/>
              </a:rPr>
              <a:t>quality</a:t>
            </a:r>
            <a:r>
              <a:rPr lang="en-GB" dirty="0">
                <a:latin typeface="Proxima Nova" panose="020B0604020202020204" charset="0"/>
              </a:rPr>
              <a:t>.</a:t>
            </a:r>
            <a:r>
              <a:rPr lang="en-US" dirty="0">
                <a:latin typeface="Proxima Nova" panose="020B0604020202020204" charset="0"/>
              </a:rPr>
              <a:t>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Other features indicate influence on quality as well.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EDA helps build intuition before applying machine learning methods.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Wine type matters as red wines show slightly stronger alcohol-quality correlation (0.48) than white wines (0.44)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Not perfectly linear relationship observed</a:t>
            </a:r>
            <a:r>
              <a:rPr lang="en-US" dirty="0">
                <a:latin typeface="Proxima Nova" panose="020B0604020202020204" charset="0"/>
              </a:rPr>
              <a:t> - quality improvement plateau at higher alcohol levels suggests complex interactions. </a:t>
            </a:r>
            <a:r>
              <a:rPr lang="en-GB" dirty="0">
                <a:latin typeface="Proxima Nova" panose="020B0604020202020204" charset="0"/>
              </a:rPr>
              <a:t>This insight warns us: 'more alcohol = better wine' is an oversimplification — especially at higher quality levels – crucial information in terms of ML </a:t>
            </a:r>
            <a:r>
              <a:rPr lang="en-GB" dirty="0" err="1">
                <a:latin typeface="Proxima Nova" panose="020B0604020202020204" charset="0"/>
              </a:rPr>
              <a:t>modeling</a:t>
            </a:r>
            <a:r>
              <a:rPr lang="en-GB" dirty="0">
                <a:latin typeface="Proxima Nova" panose="020B060402020202020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55752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4D2800D7-F36C-83B2-6331-FF3CE6064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68">
            <a:extLst>
              <a:ext uri="{FF2B5EF4-FFF2-40B4-BE49-F238E27FC236}">
                <a16:creationId xmlns:a16="http://schemas.microsoft.com/office/drawing/2014/main" id="{F7577190-CDAE-B5E1-BA6E-D11C6D1A473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234317" y="2377631"/>
            <a:ext cx="5709162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/>
              <a:t>Predictive Modeling Using Machine Learning</a:t>
            </a:r>
            <a:endParaRPr/>
          </a:p>
        </p:txBody>
      </p:sp>
      <p:sp>
        <p:nvSpPr>
          <p:cNvPr id="516" name="Google Shape;516;p68">
            <a:extLst>
              <a:ext uri="{FF2B5EF4-FFF2-40B4-BE49-F238E27FC236}">
                <a16:creationId xmlns:a16="http://schemas.microsoft.com/office/drawing/2014/main" id="{775CDB31-0E35-F586-240D-91F17D865B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 a focus on alcohol content </a:t>
            </a:r>
            <a:endParaRPr/>
          </a:p>
        </p:txBody>
      </p:sp>
      <p:sp>
        <p:nvSpPr>
          <p:cNvPr id="517" name="Google Shape;517;p68">
            <a:extLst>
              <a:ext uri="{FF2B5EF4-FFF2-40B4-BE49-F238E27FC236}">
                <a16:creationId xmlns:a16="http://schemas.microsoft.com/office/drawing/2014/main" id="{E31A050C-2273-17E2-EF5E-F229FE528C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4964179" y="1878577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518" name="Google Shape;518;p68">
            <a:extLst>
              <a:ext uri="{FF2B5EF4-FFF2-40B4-BE49-F238E27FC236}">
                <a16:creationId xmlns:a16="http://schemas.microsoft.com/office/drawing/2014/main" id="{744FE0B5-90BD-8FFD-6953-8A15A1A4B904}"/>
              </a:ext>
            </a:extLst>
          </p:cNvPr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68">
            <a:extLst>
              <a:ext uri="{FF2B5EF4-FFF2-40B4-BE49-F238E27FC236}">
                <a16:creationId xmlns:a16="http://schemas.microsoft.com/office/drawing/2014/main" id="{E2A39C95-0013-3A23-3A63-3B346329111A}"/>
              </a:ext>
            </a:extLst>
          </p:cNvPr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520" name="Google Shape;520;p68">
              <a:extLst>
                <a:ext uri="{FF2B5EF4-FFF2-40B4-BE49-F238E27FC236}">
                  <a16:creationId xmlns:a16="http://schemas.microsoft.com/office/drawing/2014/main" id="{32867646-6934-5D89-A326-7A0A976226EB}"/>
                </a:ext>
              </a:extLst>
            </p:cNvPr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8">
              <a:extLst>
                <a:ext uri="{FF2B5EF4-FFF2-40B4-BE49-F238E27FC236}">
                  <a16:creationId xmlns:a16="http://schemas.microsoft.com/office/drawing/2014/main" id="{2E831A82-8950-941E-C545-F8458E259DDA}"/>
                </a:ext>
              </a:extLst>
            </p:cNvPr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8">
              <a:extLst>
                <a:ext uri="{FF2B5EF4-FFF2-40B4-BE49-F238E27FC236}">
                  <a16:creationId xmlns:a16="http://schemas.microsoft.com/office/drawing/2014/main" id="{7AC16ABC-15FC-5E12-3D7D-D76FB08D1691}"/>
                </a:ext>
              </a:extLst>
            </p:cNvPr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8">
              <a:extLst>
                <a:ext uri="{FF2B5EF4-FFF2-40B4-BE49-F238E27FC236}">
                  <a16:creationId xmlns:a16="http://schemas.microsoft.com/office/drawing/2014/main" id="{C6675982-7893-E9A9-2F01-02C83D3A5643}"/>
                </a:ext>
              </a:extLst>
            </p:cNvPr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8">
              <a:extLst>
                <a:ext uri="{FF2B5EF4-FFF2-40B4-BE49-F238E27FC236}">
                  <a16:creationId xmlns:a16="http://schemas.microsoft.com/office/drawing/2014/main" id="{7CC500F3-2C89-0537-2721-B8F67D28C3D1}"/>
                </a:ext>
              </a:extLst>
            </p:cNvPr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8">
            <a:hlinkClick r:id="rId3" action="ppaction://hlinksldjump"/>
            <a:extLst>
              <a:ext uri="{FF2B5EF4-FFF2-40B4-BE49-F238E27FC236}">
                <a16:creationId xmlns:a16="http://schemas.microsoft.com/office/drawing/2014/main" id="{19CBF402-C9A9-0F56-6169-E12C87886BEA}"/>
              </a:ext>
            </a:extLst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79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>
          <a:extLst>
            <a:ext uri="{FF2B5EF4-FFF2-40B4-BE49-F238E27FC236}">
              <a16:creationId xmlns:a16="http://schemas.microsoft.com/office/drawing/2014/main" id="{93604BA6-5C44-CCC1-2314-BD8DAC836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105">
            <a:extLst>
              <a:ext uri="{FF2B5EF4-FFF2-40B4-BE49-F238E27FC236}">
                <a16:creationId xmlns:a16="http://schemas.microsoft.com/office/drawing/2014/main" id="{1743444B-EDDD-4B87-2EAB-B26060CD024A}"/>
              </a:ext>
            </a:extLst>
          </p:cNvPr>
          <p:cNvGrpSpPr/>
          <p:nvPr/>
        </p:nvGrpSpPr>
        <p:grpSpPr>
          <a:xfrm>
            <a:off x="4577063" y="2062500"/>
            <a:ext cx="1823100" cy="1171500"/>
            <a:chOff x="4577063" y="2062500"/>
            <a:chExt cx="1823100" cy="1171500"/>
          </a:xfrm>
        </p:grpSpPr>
        <p:sp>
          <p:nvSpPr>
            <p:cNvPr id="1413" name="Google Shape;1413;p105">
              <a:extLst>
                <a:ext uri="{FF2B5EF4-FFF2-40B4-BE49-F238E27FC236}">
                  <a16:creationId xmlns:a16="http://schemas.microsoft.com/office/drawing/2014/main" id="{31AE4273-C4CF-66FF-8EE2-9569A78EE430}"/>
                </a:ext>
              </a:extLst>
            </p:cNvPr>
            <p:cNvSpPr/>
            <p:nvPr/>
          </p:nvSpPr>
          <p:spPr>
            <a:xfrm>
              <a:off x="4577063" y="2476500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4" name="Google Shape;1414;p105">
              <a:extLst>
                <a:ext uri="{FF2B5EF4-FFF2-40B4-BE49-F238E27FC236}">
                  <a16:creationId xmlns:a16="http://schemas.microsoft.com/office/drawing/2014/main" id="{81141F52-E2FB-4FE7-6820-5910FD543238}"/>
                </a:ext>
              </a:extLst>
            </p:cNvPr>
            <p:cNvCxnSpPr>
              <a:stCxn id="1413" idx="3"/>
              <a:endCxn id="1415" idx="2"/>
            </p:cNvCxnSpPr>
            <p:nvPr/>
          </p:nvCxnSpPr>
          <p:spPr>
            <a:xfrm rot="10800000">
              <a:off x="5488313" y="2062500"/>
              <a:ext cx="300" cy="414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6" name="Google Shape;1416;p105">
            <a:extLst>
              <a:ext uri="{FF2B5EF4-FFF2-40B4-BE49-F238E27FC236}">
                <a16:creationId xmlns:a16="http://schemas.microsoft.com/office/drawing/2014/main" id="{CE2C2F66-9809-F243-193B-0F1A3A3B642A}"/>
              </a:ext>
            </a:extLst>
          </p:cNvPr>
          <p:cNvGrpSpPr/>
          <p:nvPr/>
        </p:nvGrpSpPr>
        <p:grpSpPr>
          <a:xfrm>
            <a:off x="896300" y="2062545"/>
            <a:ext cx="1823100" cy="1172100"/>
            <a:chOff x="896300" y="2062545"/>
            <a:chExt cx="1823100" cy="1172100"/>
          </a:xfrm>
        </p:grpSpPr>
        <p:sp>
          <p:nvSpPr>
            <p:cNvPr id="1417" name="Google Shape;1417;p105">
              <a:extLst>
                <a:ext uri="{FF2B5EF4-FFF2-40B4-BE49-F238E27FC236}">
                  <a16:creationId xmlns:a16="http://schemas.microsoft.com/office/drawing/2014/main" id="{3406E9F8-C767-B788-9D12-7F7353CF384F}"/>
                </a:ext>
              </a:extLst>
            </p:cNvPr>
            <p:cNvSpPr/>
            <p:nvPr/>
          </p:nvSpPr>
          <p:spPr>
            <a:xfrm>
              <a:off x="896300" y="2477145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8" name="Google Shape;1418;p105">
              <a:extLst>
                <a:ext uri="{FF2B5EF4-FFF2-40B4-BE49-F238E27FC236}">
                  <a16:creationId xmlns:a16="http://schemas.microsoft.com/office/drawing/2014/main" id="{B2D5CD19-E3BB-CAFD-7C9C-4373CDE4705B}"/>
                </a:ext>
              </a:extLst>
            </p:cNvPr>
            <p:cNvCxnSpPr>
              <a:stCxn id="1417" idx="3"/>
              <a:endCxn id="1419" idx="2"/>
            </p:cNvCxnSpPr>
            <p:nvPr/>
          </p:nvCxnSpPr>
          <p:spPr>
            <a:xfrm rot="10800000">
              <a:off x="1807850" y="2062545"/>
              <a:ext cx="0" cy="414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0" name="Google Shape;1420;p105">
            <a:extLst>
              <a:ext uri="{FF2B5EF4-FFF2-40B4-BE49-F238E27FC236}">
                <a16:creationId xmlns:a16="http://schemas.microsoft.com/office/drawing/2014/main" id="{140071F5-F1A2-38C5-09C8-5AF17ACFDF43}"/>
              </a:ext>
            </a:extLst>
          </p:cNvPr>
          <p:cNvGrpSpPr/>
          <p:nvPr/>
        </p:nvGrpSpPr>
        <p:grpSpPr>
          <a:xfrm>
            <a:off x="6415100" y="2476500"/>
            <a:ext cx="1823100" cy="1273682"/>
            <a:chOff x="6415100" y="2476500"/>
            <a:chExt cx="1823100" cy="1273682"/>
          </a:xfrm>
        </p:grpSpPr>
        <p:sp>
          <p:nvSpPr>
            <p:cNvPr id="1421" name="Google Shape;1421;p105">
              <a:extLst>
                <a:ext uri="{FF2B5EF4-FFF2-40B4-BE49-F238E27FC236}">
                  <a16:creationId xmlns:a16="http://schemas.microsoft.com/office/drawing/2014/main" id="{12093D7F-7554-4665-0D83-80CFAF8E6B1A}"/>
                </a:ext>
              </a:extLst>
            </p:cNvPr>
            <p:cNvSpPr/>
            <p:nvPr/>
          </p:nvSpPr>
          <p:spPr>
            <a:xfrm flipH="1">
              <a:off x="6415100" y="2476500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2" name="Google Shape;1422;p105">
              <a:extLst>
                <a:ext uri="{FF2B5EF4-FFF2-40B4-BE49-F238E27FC236}">
                  <a16:creationId xmlns:a16="http://schemas.microsoft.com/office/drawing/2014/main" id="{3359A037-B513-42F6-9E9B-6445049E8BE2}"/>
                </a:ext>
              </a:extLst>
            </p:cNvPr>
            <p:cNvCxnSpPr>
              <a:stCxn id="1421" idx="1"/>
              <a:endCxn id="1423" idx="0"/>
            </p:cNvCxnSpPr>
            <p:nvPr/>
          </p:nvCxnSpPr>
          <p:spPr>
            <a:xfrm>
              <a:off x="7326650" y="3234000"/>
              <a:ext cx="0" cy="516182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4" name="Google Shape;1424;p105">
            <a:extLst>
              <a:ext uri="{FF2B5EF4-FFF2-40B4-BE49-F238E27FC236}">
                <a16:creationId xmlns:a16="http://schemas.microsoft.com/office/drawing/2014/main" id="{0360D339-AA20-4A5B-3439-BE7122E683A5}"/>
              </a:ext>
            </a:extLst>
          </p:cNvPr>
          <p:cNvGrpSpPr/>
          <p:nvPr/>
        </p:nvGrpSpPr>
        <p:grpSpPr>
          <a:xfrm>
            <a:off x="2738450" y="2476500"/>
            <a:ext cx="1823100" cy="1164416"/>
            <a:chOff x="2738450" y="2476500"/>
            <a:chExt cx="1823100" cy="1164416"/>
          </a:xfrm>
        </p:grpSpPr>
        <p:sp>
          <p:nvSpPr>
            <p:cNvPr id="1425" name="Google Shape;1425;p105">
              <a:extLst>
                <a:ext uri="{FF2B5EF4-FFF2-40B4-BE49-F238E27FC236}">
                  <a16:creationId xmlns:a16="http://schemas.microsoft.com/office/drawing/2014/main" id="{DD1265C6-1A27-C13D-9EB2-916C4E1F1F2D}"/>
                </a:ext>
              </a:extLst>
            </p:cNvPr>
            <p:cNvSpPr/>
            <p:nvPr/>
          </p:nvSpPr>
          <p:spPr>
            <a:xfrm flipH="1">
              <a:off x="2738450" y="2476500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6" name="Google Shape;1426;p105">
              <a:extLst>
                <a:ext uri="{FF2B5EF4-FFF2-40B4-BE49-F238E27FC236}">
                  <a16:creationId xmlns:a16="http://schemas.microsoft.com/office/drawing/2014/main" id="{26CD4336-E263-D9D5-E857-A02094F68B4C}"/>
                </a:ext>
              </a:extLst>
            </p:cNvPr>
            <p:cNvCxnSpPr>
              <a:cxnSpLocks/>
              <a:stCxn id="1427" idx="0"/>
              <a:endCxn id="1425" idx="1"/>
            </p:cNvCxnSpPr>
            <p:nvPr/>
          </p:nvCxnSpPr>
          <p:spPr>
            <a:xfrm flipV="1">
              <a:off x="3650000" y="3234000"/>
              <a:ext cx="0" cy="406916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8" name="Google Shape;1428;p105">
            <a:extLst>
              <a:ext uri="{FF2B5EF4-FFF2-40B4-BE49-F238E27FC236}">
                <a16:creationId xmlns:a16="http://schemas.microsoft.com/office/drawing/2014/main" id="{13FBDAF2-067F-11D3-FD02-98BF69D61A4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Initial Modeling Phase – Red Wine</a:t>
            </a:r>
            <a:endParaRPr/>
          </a:p>
        </p:txBody>
      </p:sp>
      <p:sp>
        <p:nvSpPr>
          <p:cNvPr id="1429" name="Google Shape;1429;p105">
            <a:extLst>
              <a:ext uri="{FF2B5EF4-FFF2-40B4-BE49-F238E27FC236}">
                <a16:creationId xmlns:a16="http://schemas.microsoft.com/office/drawing/2014/main" id="{E59FB5D2-869E-BF89-5AB4-054015B86DF9}"/>
              </a:ext>
            </a:extLst>
          </p:cNvPr>
          <p:cNvSpPr txBox="1"/>
          <p:nvPr/>
        </p:nvSpPr>
        <p:spPr>
          <a:xfrm>
            <a:off x="1085900" y="2628000"/>
            <a:ext cx="1399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Baseline Model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Confusion Matrix 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105">
            <a:extLst>
              <a:ext uri="{FF2B5EF4-FFF2-40B4-BE49-F238E27FC236}">
                <a16:creationId xmlns:a16="http://schemas.microsoft.com/office/drawing/2014/main" id="{287621CA-9F59-4C66-99CA-159CBE59B939}"/>
              </a:ext>
            </a:extLst>
          </p:cNvPr>
          <p:cNvSpPr txBox="1"/>
          <p:nvPr/>
        </p:nvSpPr>
        <p:spPr>
          <a:xfrm>
            <a:off x="4659764" y="2552250"/>
            <a:ext cx="18231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Test model using top predictors only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Compare performance with full-feature model</a:t>
            </a:r>
            <a:endParaRPr sz="1200">
              <a:solidFill>
                <a:schemeClr val="hlink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  <a:sym typeface="Roboto Condensed Light"/>
            </a:endParaRPr>
          </a:p>
        </p:txBody>
      </p:sp>
      <p:sp>
        <p:nvSpPr>
          <p:cNvPr id="1431" name="Google Shape;1431;p105">
            <a:extLst>
              <a:ext uri="{FF2B5EF4-FFF2-40B4-BE49-F238E27FC236}">
                <a16:creationId xmlns:a16="http://schemas.microsoft.com/office/drawing/2014/main" id="{B5592CDB-D309-5752-46C4-BF6376E2C8D1}"/>
              </a:ext>
            </a:extLst>
          </p:cNvPr>
          <p:cNvSpPr txBox="1"/>
          <p:nvPr/>
        </p:nvSpPr>
        <p:spPr>
          <a:xfrm>
            <a:off x="6400163" y="2628000"/>
            <a:ext cx="1905801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Apply more advanced ML method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Check improvement over single decision tree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sz="1200">
              <a:solidFill>
                <a:schemeClr val="lt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2" name="Google Shape;1432;p105">
            <a:extLst>
              <a:ext uri="{FF2B5EF4-FFF2-40B4-BE49-F238E27FC236}">
                <a16:creationId xmlns:a16="http://schemas.microsoft.com/office/drawing/2014/main" id="{0C1EEADC-8F2A-2848-CFB0-3B39E01B6F71}"/>
              </a:ext>
            </a:extLst>
          </p:cNvPr>
          <p:cNvSpPr txBox="1"/>
          <p:nvPr/>
        </p:nvSpPr>
        <p:spPr>
          <a:xfrm>
            <a:off x="2719400" y="2552250"/>
            <a:ext cx="2054826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Identify key predictive features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Reduce dimensionality for simpler </a:t>
            </a:r>
            <a:r>
              <a:rPr lang="en-GB" sz="1200" err="1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modeling</a:t>
            </a:r>
            <a:endParaRPr sz="12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  <a:sym typeface="Roboto Condensed Light"/>
            </a:endParaRPr>
          </a:p>
        </p:txBody>
      </p:sp>
      <p:sp>
        <p:nvSpPr>
          <p:cNvPr id="1419" name="Google Shape;1419;p105">
            <a:extLst>
              <a:ext uri="{FF2B5EF4-FFF2-40B4-BE49-F238E27FC236}">
                <a16:creationId xmlns:a16="http://schemas.microsoft.com/office/drawing/2014/main" id="{87E7157E-AB99-5EF0-DF62-D72660DBC8F5}"/>
              </a:ext>
            </a:extLst>
          </p:cNvPr>
          <p:cNvSpPr txBox="1"/>
          <p:nvPr/>
        </p:nvSpPr>
        <p:spPr>
          <a:xfrm>
            <a:off x="1170650" y="1668050"/>
            <a:ext cx="1274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Decision Tree (all features)</a:t>
            </a: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27" name="Google Shape;1427;p105">
            <a:extLst>
              <a:ext uri="{FF2B5EF4-FFF2-40B4-BE49-F238E27FC236}">
                <a16:creationId xmlns:a16="http://schemas.microsoft.com/office/drawing/2014/main" id="{5F1A425A-1785-C3DE-77DF-2ADC05F1C59B}"/>
              </a:ext>
            </a:extLst>
          </p:cNvPr>
          <p:cNvSpPr txBox="1"/>
          <p:nvPr/>
        </p:nvSpPr>
        <p:spPr>
          <a:xfrm>
            <a:off x="3012800" y="3640916"/>
            <a:ext cx="1274400" cy="61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Feature Importance Analysis</a:t>
            </a: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15" name="Google Shape;1415;p105">
            <a:extLst>
              <a:ext uri="{FF2B5EF4-FFF2-40B4-BE49-F238E27FC236}">
                <a16:creationId xmlns:a16="http://schemas.microsoft.com/office/drawing/2014/main" id="{26B003AC-CC7E-98D4-9D27-F6A66A667823}"/>
              </a:ext>
            </a:extLst>
          </p:cNvPr>
          <p:cNvSpPr txBox="1"/>
          <p:nvPr/>
        </p:nvSpPr>
        <p:spPr>
          <a:xfrm>
            <a:off x="4851125" y="1668050"/>
            <a:ext cx="1274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Decision Tree (Top Features)</a:t>
            </a: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23" name="Google Shape;1423;p105">
            <a:extLst>
              <a:ext uri="{FF2B5EF4-FFF2-40B4-BE49-F238E27FC236}">
                <a16:creationId xmlns:a16="http://schemas.microsoft.com/office/drawing/2014/main" id="{CE39725F-FC8E-D7D0-976C-81A76DA706B6}"/>
              </a:ext>
            </a:extLst>
          </p:cNvPr>
          <p:cNvSpPr txBox="1"/>
          <p:nvPr/>
        </p:nvSpPr>
        <p:spPr>
          <a:xfrm>
            <a:off x="6689450" y="3750182"/>
            <a:ext cx="1274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Random Forest (Top Features)</a:t>
            </a: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893251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611B4-6714-7514-D439-2B7A29523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83663" y="-5444"/>
            <a:ext cx="4976674" cy="792623"/>
          </a:xfrm>
        </p:spPr>
        <p:txBody>
          <a:bodyPr/>
          <a:lstStyle/>
          <a:p>
            <a:r>
              <a:rPr lang="en-US"/>
              <a:t>Decision Tree - All Features 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84D96-31AF-0D07-A414-5E6E4E3D21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7595" y="4529512"/>
            <a:ext cx="2975271" cy="460780"/>
          </a:xfrm>
        </p:spPr>
        <p:txBody>
          <a:bodyPr/>
          <a:lstStyle/>
          <a:p>
            <a:r>
              <a:rPr lang="en-US" b="1">
                <a:latin typeface="Proxima Nova" panose="020B0604020202020204" charset="0"/>
              </a:rPr>
              <a:t>Accuracy: 0.56</a:t>
            </a:r>
            <a:endParaRPr lang="en-GB" b="1">
              <a:latin typeface="Proxima Nova" panose="020B060402020202020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CE6B73-96F2-2DF5-AEE2-B39E6B0F6B73}"/>
              </a:ext>
            </a:extLst>
          </p:cNvPr>
          <p:cNvSpPr txBox="1"/>
          <p:nvPr/>
        </p:nvSpPr>
        <p:spPr>
          <a:xfrm>
            <a:off x="4819871" y="1234045"/>
            <a:ext cx="3753016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Key insights: </a:t>
            </a:r>
          </a:p>
          <a:p>
            <a:endParaRPr lang="en-US" dirty="0">
              <a:latin typeface="Proxima Nova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Reasonable performance </a:t>
            </a:r>
            <a:r>
              <a:rPr lang="en-US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(56% accuracy)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Better than random guessing</a:t>
            </a:r>
            <a:r>
              <a:rPr lang="en-GB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(16.7% for 6 classes: 3,4,5,6,7,8)</a:t>
            </a:r>
            <a:endParaRPr lang="en-US" dirty="0">
              <a:latin typeface="Proxima Nova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Best at middle range wines </a:t>
            </a:r>
            <a:r>
              <a:rPr lang="en-US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– performs best on quality 5 (most common type) and struggles with rare – very low or very high quality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Most mistakes happen between neighboring scores</a:t>
            </a:r>
            <a:r>
              <a:rPr lang="en-US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(5-6, 6-7)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Wine quality is difficult in predicting</a:t>
            </a:r>
            <a:r>
              <a:rPr lang="en-US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and this model shows the complexity of the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Room for improvement </a:t>
            </a:r>
            <a:r>
              <a:rPr lang="en-US" dirty="0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- this baseline shows our research question is worth pursuing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E21B36-F9CB-7A7A-45AE-75D8B45B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80" y="975528"/>
            <a:ext cx="3904750" cy="355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716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>
          <a:extLst>
            <a:ext uri="{FF2B5EF4-FFF2-40B4-BE49-F238E27FC236}">
              <a16:creationId xmlns:a16="http://schemas.microsoft.com/office/drawing/2014/main" id="{41C1BB9A-D3AE-2DDB-FB98-612463CEA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>
            <a:extLst>
              <a:ext uri="{FF2B5EF4-FFF2-40B4-BE49-F238E27FC236}">
                <a16:creationId xmlns:a16="http://schemas.microsoft.com/office/drawing/2014/main" id="{1EE49838-9A3D-D474-505C-6672615AAC8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73728" y="2314225"/>
            <a:ext cx="7024254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latin typeface="Aptos ExtraBold" panose="020F0502020204030204" pitchFamily="34" charset="0"/>
                <a:ea typeface="PMingLiU" panose="020B0604030504040204" pitchFamily="18" charset="-120"/>
              </a:rPr>
              <a:t>Does higher alcohol content lead to better wine quality? </a:t>
            </a:r>
            <a:endParaRPr sz="2400" b="1" dirty="0">
              <a:latin typeface="Aptos ExtraBold" panose="020F0502020204030204" pitchFamily="34" charset="0"/>
              <a:ea typeface="PMingLiU" panose="020B0604030504040204" pitchFamily="18" charset="-120"/>
            </a:endParaRPr>
          </a:p>
        </p:txBody>
      </p:sp>
      <p:sp>
        <p:nvSpPr>
          <p:cNvPr id="419" name="Google Shape;419;p62">
            <a:extLst>
              <a:ext uri="{FF2B5EF4-FFF2-40B4-BE49-F238E27FC236}">
                <a16:creationId xmlns:a16="http://schemas.microsoft.com/office/drawing/2014/main" id="{4C330FF9-01D5-0C82-7CD5-F0E0CDEF163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635950" y="76575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Research Question: </a:t>
            </a:r>
            <a:endParaRPr b="0"/>
          </a:p>
        </p:txBody>
      </p:sp>
      <p:cxnSp>
        <p:nvCxnSpPr>
          <p:cNvPr id="420" name="Google Shape;420;p62">
            <a:extLst>
              <a:ext uri="{FF2B5EF4-FFF2-40B4-BE49-F238E27FC236}">
                <a16:creationId xmlns:a16="http://schemas.microsoft.com/office/drawing/2014/main" id="{01DAB8FE-3984-959C-560E-E38C3137B8E7}"/>
              </a:ext>
            </a:extLst>
          </p:cNvPr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1" name="Google Shape;421;p62">
            <a:extLst>
              <a:ext uri="{FF2B5EF4-FFF2-40B4-BE49-F238E27FC236}">
                <a16:creationId xmlns:a16="http://schemas.microsoft.com/office/drawing/2014/main" id="{ACCB8BDD-4450-CFCE-2522-8DA692811F53}"/>
              </a:ext>
            </a:extLst>
          </p:cNvPr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2789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F0E1F-897D-8554-5C14-AD6AB1FF4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852" y="164274"/>
            <a:ext cx="5915771" cy="678564"/>
          </a:xfrm>
        </p:spPr>
        <p:txBody>
          <a:bodyPr/>
          <a:lstStyle/>
          <a:p>
            <a:r>
              <a:rPr lang="en-US"/>
              <a:t>Feature Importance Analysis </a:t>
            </a:r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00B72C7-39FC-AB5F-6A7B-2A0D42BCB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9" y="1436846"/>
            <a:ext cx="4355797" cy="2603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058E31-440C-9AF0-1184-7A9C9BC91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2032" y="1094086"/>
            <a:ext cx="3233671" cy="3288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2F5EC7-F635-068C-208B-EB01CC89EE0B}"/>
              </a:ext>
            </a:extLst>
          </p:cNvPr>
          <p:cNvSpPr txBox="1"/>
          <p:nvPr/>
        </p:nvSpPr>
        <p:spPr>
          <a:xfrm>
            <a:off x="510909" y="4158707"/>
            <a:ext cx="5258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Feature importance shows which attributes the model relies on most — but alone, it doesn't guarantee predictive accuracy or answer our research question.</a:t>
            </a:r>
          </a:p>
        </p:txBody>
      </p:sp>
      <p:grpSp>
        <p:nvGrpSpPr>
          <p:cNvPr id="9" name="Google Shape;6987;p128">
            <a:extLst>
              <a:ext uri="{FF2B5EF4-FFF2-40B4-BE49-F238E27FC236}">
                <a16:creationId xmlns:a16="http://schemas.microsoft.com/office/drawing/2014/main" id="{0828FDFF-85A0-A5D8-B00B-9490070CCDB2}"/>
              </a:ext>
            </a:extLst>
          </p:cNvPr>
          <p:cNvGrpSpPr/>
          <p:nvPr/>
        </p:nvGrpSpPr>
        <p:grpSpPr>
          <a:xfrm>
            <a:off x="96639" y="4318686"/>
            <a:ext cx="363316" cy="315437"/>
            <a:chOff x="6218300" y="4416175"/>
            <a:chExt cx="516000" cy="448000"/>
          </a:xfrm>
          <a:solidFill>
            <a:schemeClr val="bg2"/>
          </a:solidFill>
        </p:grpSpPr>
        <p:sp>
          <p:nvSpPr>
            <p:cNvPr id="10" name="Google Shape;6988;p128">
              <a:extLst>
                <a:ext uri="{FF2B5EF4-FFF2-40B4-BE49-F238E27FC236}">
                  <a16:creationId xmlns:a16="http://schemas.microsoft.com/office/drawing/2014/main" id="{B44A33D3-83EE-E119-0BAE-52D89576DCA7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989;p128">
              <a:extLst>
                <a:ext uri="{FF2B5EF4-FFF2-40B4-BE49-F238E27FC236}">
                  <a16:creationId xmlns:a16="http://schemas.microsoft.com/office/drawing/2014/main" id="{E119A6A9-3B6C-D318-4F16-ED6942EFCA2C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990;p128">
              <a:extLst>
                <a:ext uri="{FF2B5EF4-FFF2-40B4-BE49-F238E27FC236}">
                  <a16:creationId xmlns:a16="http://schemas.microsoft.com/office/drawing/2014/main" id="{F3755C3F-8A48-3E84-CFD8-F748A4F8D694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27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7CA4C-CC8E-227A-80B6-32D692BFBB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396" y="-119268"/>
            <a:ext cx="5384516" cy="784678"/>
          </a:xfrm>
        </p:spPr>
        <p:txBody>
          <a:bodyPr/>
          <a:lstStyle/>
          <a:p>
            <a:r>
              <a:rPr lang="en-US"/>
              <a:t>Decision Tree – Top Features  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C915B5-3763-E60D-8D89-A04F69755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61" y="951656"/>
            <a:ext cx="4053859" cy="3668433"/>
          </a:xfrm>
          <a:prstGeom prst="rect">
            <a:avLst/>
          </a:prstGeom>
        </p:spPr>
      </p:pic>
      <p:sp>
        <p:nvSpPr>
          <p:cNvPr id="8" name="Subtitle 2">
            <a:extLst>
              <a:ext uri="{FF2B5EF4-FFF2-40B4-BE49-F238E27FC236}">
                <a16:creationId xmlns:a16="http://schemas.microsoft.com/office/drawing/2014/main" id="{C041B18A-B52B-8216-244B-2D610E7DC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400" y="4620089"/>
            <a:ext cx="2975271" cy="460780"/>
          </a:xfrm>
        </p:spPr>
        <p:txBody>
          <a:bodyPr/>
          <a:lstStyle/>
          <a:p>
            <a:r>
              <a:rPr lang="en-US" b="1">
                <a:latin typeface="Proxima Nova" panose="020B0604020202020204" charset="0"/>
              </a:rPr>
              <a:t>Accuracy: 0.60</a:t>
            </a:r>
            <a:endParaRPr lang="en-GB" b="1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16CF50-16CB-B516-AF19-1BF405E977A8}"/>
              </a:ext>
            </a:extLst>
          </p:cNvPr>
          <p:cNvSpPr txBox="1"/>
          <p:nvPr/>
        </p:nvSpPr>
        <p:spPr>
          <a:xfrm>
            <a:off x="5311471" y="1105231"/>
            <a:ext cx="34429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Key Insights:</a:t>
            </a:r>
          </a:p>
          <a:p>
            <a:endParaRPr lang="en-US">
              <a:latin typeface="Proxima Nova" panose="020B0604020202020204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Best results with 4 top features</a:t>
            </a:r>
            <a:r>
              <a:rPr lang="en-US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(alcohol, sulphates, density, total sulfur dioxide)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Improved performance</a:t>
            </a:r>
            <a:r>
              <a:rPr lang="en-GB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(60% accuracy vs. 56% with all features) - </a:t>
            </a:r>
            <a:r>
              <a:rPr lang="en-GB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top features outperform full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Most mistakes still between neighbouring scores</a:t>
            </a:r>
            <a:r>
              <a:rPr lang="en-GB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(5-6, 6-7) - pattern remains consistent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Efficiency gains</a:t>
            </a:r>
            <a:r>
              <a:rPr lang="en-GB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- better accuracy with fewer features (noise reduction)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Feature selection improves both simplicity and performance</a:t>
            </a:r>
            <a:br>
              <a:rPr lang="en-US"/>
            </a:br>
            <a:br>
              <a:rPr lang="en-US"/>
            </a:br>
            <a:r>
              <a:rPr lang="en-US"/>
              <a:t> </a:t>
            </a:r>
          </a:p>
          <a:p>
            <a:endParaRPr lang="en-US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216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2903B-7CDA-2214-3DA8-B9DC59AF8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411" y="0"/>
            <a:ext cx="6559826" cy="721068"/>
          </a:xfrm>
        </p:spPr>
        <p:txBody>
          <a:bodyPr/>
          <a:lstStyle/>
          <a:p>
            <a:r>
              <a:rPr lang="en-US"/>
              <a:t>Random Forest – Top Features </a:t>
            </a:r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3BB9D9-22B1-0DD6-5643-1F707A64B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16" y="893689"/>
            <a:ext cx="3986281" cy="3630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21491D-6B33-FCD7-7746-10222F757D0C}"/>
              </a:ext>
            </a:extLst>
          </p:cNvPr>
          <p:cNvSpPr txBox="1"/>
          <p:nvPr/>
        </p:nvSpPr>
        <p:spPr>
          <a:xfrm>
            <a:off x="1284137" y="4609449"/>
            <a:ext cx="3005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Proxima Nova" panose="020B0604020202020204" charset="0"/>
              </a:rPr>
              <a:t>Accuracy: 0.68</a:t>
            </a:r>
            <a:endParaRPr lang="en-GB" b="1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D21B28-FB4C-A1EE-B620-1F865846953B}"/>
              </a:ext>
            </a:extLst>
          </p:cNvPr>
          <p:cNvSpPr txBox="1"/>
          <p:nvPr/>
        </p:nvSpPr>
        <p:spPr>
          <a:xfrm>
            <a:off x="5271715" y="814176"/>
            <a:ext cx="3442915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Proxima Nova" panose="020B0604020202020204" charset="0"/>
              </a:rPr>
              <a:t>Key Insights: </a:t>
            </a:r>
          </a:p>
          <a:p>
            <a:endParaRPr lang="en-US" b="1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Proxima Nova" panose="020B0604020202020204" charset="0"/>
              </a:rPr>
              <a:t>Good performance </a:t>
            </a:r>
            <a:r>
              <a:rPr lang="en-US">
                <a:latin typeface="Proxima Nova" panose="020B0604020202020204" charset="0"/>
              </a:rPr>
              <a:t>(68% accuracy)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Proxima Nova" panose="020B0604020202020204" charset="0"/>
              </a:rPr>
              <a:t>Significant</a:t>
            </a:r>
            <a:r>
              <a:rPr lang="en-US">
                <a:latin typeface="Proxima Nova" panose="020B0604020202020204" charset="0"/>
              </a:rPr>
              <a:t> </a:t>
            </a:r>
            <a:r>
              <a:rPr lang="en-US" b="1">
                <a:latin typeface="Proxima Nova" panose="020B0604020202020204" charset="0"/>
              </a:rPr>
              <a:t>improvement</a:t>
            </a:r>
            <a:r>
              <a:rPr lang="en-US">
                <a:latin typeface="Proxima Nova" panose="020B0604020202020204" charset="0"/>
              </a:rPr>
              <a:t> over Decision Tree (68% vs. 60%)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Strong performance on common wines </a:t>
            </a:r>
            <a:r>
              <a:rPr lang="en-GB">
                <a:latin typeface="Proxima Nova" panose="020B0604020202020204" charset="0"/>
              </a:rPr>
              <a:t>- quality 5 and quality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Most mistakes still between neighbouring scores </a:t>
            </a:r>
            <a:r>
              <a:rPr lang="en-GB">
                <a:latin typeface="Proxima Nova" panose="020B0604020202020204" charset="0"/>
              </a:rPr>
              <a:t>(5-6, 6-7) - pattern remains consistent across all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Ensemble advantage confirmed </a:t>
            </a:r>
            <a:r>
              <a:rPr lang="en-GB">
                <a:latin typeface="Proxima Nova" panose="020B0604020202020204" charset="0"/>
              </a:rPr>
              <a:t>- multiple trees capture wine quality patterns better than single tree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Feature selection success validated </a:t>
            </a:r>
            <a:r>
              <a:rPr lang="en-GB">
                <a:latin typeface="Proxima Nova" panose="020B0604020202020204" charset="0"/>
              </a:rPr>
              <a:t>- top 4 features with Random Forest achieve optimal balance of simplicity and 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17666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E4809-99B8-BE6B-490A-19D17D6E96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54162" y="198795"/>
            <a:ext cx="6502585" cy="569993"/>
          </a:xfrm>
        </p:spPr>
        <p:txBody>
          <a:bodyPr/>
          <a:lstStyle/>
          <a:p>
            <a:r>
              <a:rPr lang="en-US"/>
              <a:t>Additional </a:t>
            </a:r>
            <a:r>
              <a:rPr lang="en-GB"/>
              <a:t>Ablation </a:t>
            </a:r>
            <a:r>
              <a:rPr lang="en-US"/>
              <a:t>Tests – Red Wine</a:t>
            </a:r>
            <a:endParaRPr lang="en-GB"/>
          </a:p>
        </p:txBody>
      </p:sp>
      <p:pic>
        <p:nvPicPr>
          <p:cNvPr id="4" name="Picture 3" descr="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05A9B9E3-EE59-89D0-9202-6AB176BA1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0" y="968721"/>
            <a:ext cx="3668329" cy="2268625"/>
          </a:xfrm>
          <a:prstGeom prst="rect">
            <a:avLst/>
          </a:prstGeom>
        </p:spPr>
      </p:pic>
      <p:pic>
        <p:nvPicPr>
          <p:cNvPr id="8" name="Picture 7" descr="A group of black text&#10;&#10;AI-generated content may be incorrect.">
            <a:extLst>
              <a:ext uri="{FF2B5EF4-FFF2-40B4-BE49-F238E27FC236}">
                <a16:creationId xmlns:a16="http://schemas.microsoft.com/office/drawing/2014/main" id="{4A4197B2-22E8-F083-3131-BB1B4BF32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88" y="3317875"/>
            <a:ext cx="3702050" cy="1627187"/>
          </a:xfrm>
          <a:prstGeom prst="rect">
            <a:avLst/>
          </a:prstGeom>
        </p:spPr>
      </p:pic>
      <p:pic>
        <p:nvPicPr>
          <p:cNvPr id="10" name="Picture 9" descr="A bar graph showing the amount of alcohol and sulphates&#10;&#10;AI-generated content may be incorrect.">
            <a:extLst>
              <a:ext uri="{FF2B5EF4-FFF2-40B4-BE49-F238E27FC236}">
                <a16:creationId xmlns:a16="http://schemas.microsoft.com/office/drawing/2014/main" id="{6D3352C7-7A51-889C-2675-00554C38E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965200"/>
            <a:ext cx="3667125" cy="2276475"/>
          </a:xfrm>
          <a:prstGeom prst="rect">
            <a:avLst/>
          </a:prstGeom>
        </p:spPr>
      </p:pic>
      <p:pic>
        <p:nvPicPr>
          <p:cNvPr id="12" name="Picture 11" descr="A group of black text&#10;&#10;AI-generated content may be incorrect.">
            <a:extLst>
              <a:ext uri="{FF2B5EF4-FFF2-40B4-BE49-F238E27FC236}">
                <a16:creationId xmlns:a16="http://schemas.microsoft.com/office/drawing/2014/main" id="{22553470-7E80-5927-3F84-CBA1AB5471A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88" r="4908" b="-2347"/>
          <a:stretch>
            <a:fillRect/>
          </a:stretch>
        </p:blipFill>
        <p:spPr>
          <a:xfrm>
            <a:off x="4930775" y="3317875"/>
            <a:ext cx="3695470" cy="17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788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>
          <a:extLst>
            <a:ext uri="{FF2B5EF4-FFF2-40B4-BE49-F238E27FC236}">
              <a16:creationId xmlns:a16="http://schemas.microsoft.com/office/drawing/2014/main" id="{E3A93715-A94D-D1D5-8713-F55483B24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2" name="Google Shape;1412;p105">
            <a:extLst>
              <a:ext uri="{FF2B5EF4-FFF2-40B4-BE49-F238E27FC236}">
                <a16:creationId xmlns:a16="http://schemas.microsoft.com/office/drawing/2014/main" id="{48E21080-501B-457F-E787-AD1E54264874}"/>
              </a:ext>
            </a:extLst>
          </p:cNvPr>
          <p:cNvGrpSpPr/>
          <p:nvPr/>
        </p:nvGrpSpPr>
        <p:grpSpPr>
          <a:xfrm>
            <a:off x="5833370" y="2062545"/>
            <a:ext cx="1823100" cy="1171455"/>
            <a:chOff x="5833370" y="2062545"/>
            <a:chExt cx="1823100" cy="1171455"/>
          </a:xfrm>
        </p:grpSpPr>
        <p:sp>
          <p:nvSpPr>
            <p:cNvPr id="1413" name="Google Shape;1413;p105">
              <a:extLst>
                <a:ext uri="{FF2B5EF4-FFF2-40B4-BE49-F238E27FC236}">
                  <a16:creationId xmlns:a16="http://schemas.microsoft.com/office/drawing/2014/main" id="{E67398E0-0075-D749-5E74-E8F244E92152}"/>
                </a:ext>
              </a:extLst>
            </p:cNvPr>
            <p:cNvSpPr/>
            <p:nvPr/>
          </p:nvSpPr>
          <p:spPr>
            <a:xfrm>
              <a:off x="5833370" y="2476500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4" name="Google Shape;1414;p105">
              <a:extLst>
                <a:ext uri="{FF2B5EF4-FFF2-40B4-BE49-F238E27FC236}">
                  <a16:creationId xmlns:a16="http://schemas.microsoft.com/office/drawing/2014/main" id="{2549D57F-4E43-9FC0-FDBB-ACB72D3F4F7D}"/>
                </a:ext>
              </a:extLst>
            </p:cNvPr>
            <p:cNvCxnSpPr>
              <a:stCxn id="1413" idx="3"/>
              <a:endCxn id="1415" idx="2"/>
            </p:cNvCxnSpPr>
            <p:nvPr/>
          </p:nvCxnSpPr>
          <p:spPr>
            <a:xfrm flipV="1">
              <a:off x="6744920" y="2062545"/>
              <a:ext cx="0" cy="41395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16" name="Google Shape;1416;p105">
            <a:extLst>
              <a:ext uri="{FF2B5EF4-FFF2-40B4-BE49-F238E27FC236}">
                <a16:creationId xmlns:a16="http://schemas.microsoft.com/office/drawing/2014/main" id="{34DF75FF-AB72-633B-89D7-B77F8A5782EB}"/>
              </a:ext>
            </a:extLst>
          </p:cNvPr>
          <p:cNvGrpSpPr/>
          <p:nvPr/>
        </p:nvGrpSpPr>
        <p:grpSpPr>
          <a:xfrm>
            <a:off x="2199935" y="2121946"/>
            <a:ext cx="1823100" cy="1112699"/>
            <a:chOff x="896300" y="2121946"/>
            <a:chExt cx="1823100" cy="1112699"/>
          </a:xfrm>
        </p:grpSpPr>
        <p:sp>
          <p:nvSpPr>
            <p:cNvPr id="1417" name="Google Shape;1417;p105">
              <a:extLst>
                <a:ext uri="{FF2B5EF4-FFF2-40B4-BE49-F238E27FC236}">
                  <a16:creationId xmlns:a16="http://schemas.microsoft.com/office/drawing/2014/main" id="{291C99D3-6C50-C72D-FE75-EA524A4C1D26}"/>
                </a:ext>
              </a:extLst>
            </p:cNvPr>
            <p:cNvSpPr/>
            <p:nvPr/>
          </p:nvSpPr>
          <p:spPr>
            <a:xfrm>
              <a:off x="896300" y="2477145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18" name="Google Shape;1418;p105">
              <a:extLst>
                <a:ext uri="{FF2B5EF4-FFF2-40B4-BE49-F238E27FC236}">
                  <a16:creationId xmlns:a16="http://schemas.microsoft.com/office/drawing/2014/main" id="{1F06B6B3-37E2-C4EA-F6DD-CB6D40695017}"/>
                </a:ext>
              </a:extLst>
            </p:cNvPr>
            <p:cNvCxnSpPr>
              <a:stCxn id="1417" idx="3"/>
              <a:endCxn id="1419" idx="2"/>
            </p:cNvCxnSpPr>
            <p:nvPr/>
          </p:nvCxnSpPr>
          <p:spPr>
            <a:xfrm flipV="1">
              <a:off x="1807850" y="2121946"/>
              <a:ext cx="0" cy="355199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24" name="Google Shape;1424;p105">
            <a:extLst>
              <a:ext uri="{FF2B5EF4-FFF2-40B4-BE49-F238E27FC236}">
                <a16:creationId xmlns:a16="http://schemas.microsoft.com/office/drawing/2014/main" id="{4BDD082F-AD94-28FA-2650-F89DFE7B45D9}"/>
              </a:ext>
            </a:extLst>
          </p:cNvPr>
          <p:cNvGrpSpPr/>
          <p:nvPr/>
        </p:nvGrpSpPr>
        <p:grpSpPr>
          <a:xfrm>
            <a:off x="4042085" y="2476500"/>
            <a:ext cx="1823100" cy="1196221"/>
            <a:chOff x="2738450" y="2476500"/>
            <a:chExt cx="1823100" cy="1196221"/>
          </a:xfrm>
        </p:grpSpPr>
        <p:sp>
          <p:nvSpPr>
            <p:cNvPr id="1425" name="Google Shape;1425;p105">
              <a:extLst>
                <a:ext uri="{FF2B5EF4-FFF2-40B4-BE49-F238E27FC236}">
                  <a16:creationId xmlns:a16="http://schemas.microsoft.com/office/drawing/2014/main" id="{18E1AD9E-83AF-4FC6-7EB8-C53556EA467E}"/>
                </a:ext>
              </a:extLst>
            </p:cNvPr>
            <p:cNvSpPr/>
            <p:nvPr/>
          </p:nvSpPr>
          <p:spPr>
            <a:xfrm flipH="1">
              <a:off x="2738450" y="2476500"/>
              <a:ext cx="1823100" cy="757500"/>
            </a:xfrm>
            <a:prstGeom prst="snip2DiagRect">
              <a:avLst>
                <a:gd name="adj1" fmla="val 0"/>
                <a:gd name="adj2" fmla="val 16667"/>
              </a:avLst>
            </a:prstGeom>
            <a:solidFill>
              <a:schemeClr val="hlink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26" name="Google Shape;1426;p105">
              <a:extLst>
                <a:ext uri="{FF2B5EF4-FFF2-40B4-BE49-F238E27FC236}">
                  <a16:creationId xmlns:a16="http://schemas.microsoft.com/office/drawing/2014/main" id="{1071184A-EEC7-ECED-E402-4D01E67609FB}"/>
                </a:ext>
              </a:extLst>
            </p:cNvPr>
            <p:cNvCxnSpPr>
              <a:cxnSpLocks/>
              <a:stCxn id="1427" idx="0"/>
              <a:endCxn id="1425" idx="1"/>
            </p:cNvCxnSpPr>
            <p:nvPr/>
          </p:nvCxnSpPr>
          <p:spPr>
            <a:xfrm flipV="1">
              <a:off x="3650000" y="3234000"/>
              <a:ext cx="0" cy="438721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428" name="Google Shape;1428;p105">
            <a:extLst>
              <a:ext uri="{FF2B5EF4-FFF2-40B4-BE49-F238E27FC236}">
                <a16:creationId xmlns:a16="http://schemas.microsoft.com/office/drawing/2014/main" id="{8B2390C1-C65B-8B1F-71C7-71F3088670B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964850" y="352850"/>
            <a:ext cx="550937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/>
              <a:t>Initial Modeling Phase – White Wine</a:t>
            </a:r>
            <a:endParaRPr/>
          </a:p>
        </p:txBody>
      </p:sp>
      <p:sp>
        <p:nvSpPr>
          <p:cNvPr id="1429" name="Google Shape;1429;p105">
            <a:extLst>
              <a:ext uri="{FF2B5EF4-FFF2-40B4-BE49-F238E27FC236}">
                <a16:creationId xmlns:a16="http://schemas.microsoft.com/office/drawing/2014/main" id="{056CE40A-EC15-76E1-44D7-CBC9C2613D87}"/>
              </a:ext>
            </a:extLst>
          </p:cNvPr>
          <p:cNvSpPr txBox="1"/>
          <p:nvPr/>
        </p:nvSpPr>
        <p:spPr>
          <a:xfrm>
            <a:off x="2389535" y="2628000"/>
            <a:ext cx="13992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Baseline Model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Confusion Matrix </a:t>
            </a:r>
          </a:p>
          <a:p>
            <a:pPr marL="171450" lvl="0" indent="-171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1200">
              <a:solidFill>
                <a:schemeClr val="hlink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1430" name="Google Shape;1430;p105">
            <a:extLst>
              <a:ext uri="{FF2B5EF4-FFF2-40B4-BE49-F238E27FC236}">
                <a16:creationId xmlns:a16="http://schemas.microsoft.com/office/drawing/2014/main" id="{E6ABCA26-13D6-4BED-5D90-98FA0BB7A384}"/>
              </a:ext>
            </a:extLst>
          </p:cNvPr>
          <p:cNvSpPr txBox="1"/>
          <p:nvPr/>
        </p:nvSpPr>
        <p:spPr>
          <a:xfrm>
            <a:off x="5849278" y="2552250"/>
            <a:ext cx="1823100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Apply ensemble method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2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Check improvement over single decision tree</a:t>
            </a:r>
          </a:p>
        </p:txBody>
      </p:sp>
      <p:sp>
        <p:nvSpPr>
          <p:cNvPr id="1432" name="Google Shape;1432;p105">
            <a:extLst>
              <a:ext uri="{FF2B5EF4-FFF2-40B4-BE49-F238E27FC236}">
                <a16:creationId xmlns:a16="http://schemas.microsoft.com/office/drawing/2014/main" id="{A233CC3E-3CDB-0CF3-CF23-C62112FC3A87}"/>
              </a:ext>
            </a:extLst>
          </p:cNvPr>
          <p:cNvSpPr txBox="1"/>
          <p:nvPr/>
        </p:nvSpPr>
        <p:spPr>
          <a:xfrm>
            <a:off x="3978335" y="2571750"/>
            <a:ext cx="2084685" cy="6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Assess feature importance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GB" sz="1200">
                <a:solidFill>
                  <a:schemeClr val="bg1"/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Keeping all features</a:t>
            </a:r>
            <a:endParaRPr lang="en-GB" sz="1200">
              <a:solidFill>
                <a:schemeClr val="bg1"/>
              </a:solidFill>
              <a:latin typeface="Roboto Condensed Light" panose="02000000000000000000" pitchFamily="2" charset="0"/>
              <a:ea typeface="Roboto Condensed Light" panose="02000000000000000000" pitchFamily="2" charset="0"/>
              <a:cs typeface="Roboto Condensed Light" panose="02000000000000000000" pitchFamily="2" charset="0"/>
              <a:sym typeface="Roboto Condensed Light"/>
            </a:endParaRPr>
          </a:p>
        </p:txBody>
      </p:sp>
      <p:sp>
        <p:nvSpPr>
          <p:cNvPr id="1419" name="Google Shape;1419;p105">
            <a:extLst>
              <a:ext uri="{FF2B5EF4-FFF2-40B4-BE49-F238E27FC236}">
                <a16:creationId xmlns:a16="http://schemas.microsoft.com/office/drawing/2014/main" id="{CD5273F8-076E-20E5-BAEC-D0541B366391}"/>
              </a:ext>
            </a:extLst>
          </p:cNvPr>
          <p:cNvSpPr txBox="1"/>
          <p:nvPr/>
        </p:nvSpPr>
        <p:spPr>
          <a:xfrm>
            <a:off x="2474285" y="1727446"/>
            <a:ext cx="1274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Decision Tree (all features)</a:t>
            </a: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27" name="Google Shape;1427;p105">
            <a:extLst>
              <a:ext uri="{FF2B5EF4-FFF2-40B4-BE49-F238E27FC236}">
                <a16:creationId xmlns:a16="http://schemas.microsoft.com/office/drawing/2014/main" id="{AF5E66CC-6062-5188-9AD9-2CA780A2FF0A}"/>
              </a:ext>
            </a:extLst>
          </p:cNvPr>
          <p:cNvSpPr txBox="1"/>
          <p:nvPr/>
        </p:nvSpPr>
        <p:spPr>
          <a:xfrm>
            <a:off x="4316435" y="3672721"/>
            <a:ext cx="1274400" cy="613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Feature Importance Analysis</a:t>
            </a: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  <p:sp>
        <p:nvSpPr>
          <p:cNvPr id="1415" name="Google Shape;1415;p105">
            <a:extLst>
              <a:ext uri="{FF2B5EF4-FFF2-40B4-BE49-F238E27FC236}">
                <a16:creationId xmlns:a16="http://schemas.microsoft.com/office/drawing/2014/main" id="{E18FDC78-C8E8-C3CA-7286-031EDDA6647F}"/>
              </a:ext>
            </a:extLst>
          </p:cNvPr>
          <p:cNvSpPr txBox="1"/>
          <p:nvPr/>
        </p:nvSpPr>
        <p:spPr>
          <a:xfrm>
            <a:off x="6107720" y="1668045"/>
            <a:ext cx="12744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GB" sz="1200" b="1">
                <a:solidFill>
                  <a:schemeClr val="hlink"/>
                </a:solidFill>
                <a:latin typeface="Exo 2"/>
                <a:ea typeface="Exo 2"/>
                <a:cs typeface="Exo 2"/>
                <a:sym typeface="Exo 2"/>
              </a:rPr>
              <a:t>Random Forest (All Features)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hlink"/>
              </a:solidFill>
              <a:latin typeface="Exo 2"/>
              <a:ea typeface="Exo 2"/>
              <a:cs typeface="Exo 2"/>
              <a:sym typeface="Exo 2"/>
            </a:endParaRPr>
          </a:p>
        </p:txBody>
      </p:sp>
    </p:spTree>
    <p:extLst>
      <p:ext uri="{BB962C8B-B14F-4D97-AF65-F5344CB8AC3E}">
        <p14:creationId xmlns:p14="http://schemas.microsoft.com/office/powerpoint/2010/main" val="182559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AAAD1-5481-05AB-E2A4-FEE1DB3E4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519D4-6298-12D1-3EBA-9142EB9E3B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4396" y="-119268"/>
            <a:ext cx="5384516" cy="784678"/>
          </a:xfrm>
        </p:spPr>
        <p:txBody>
          <a:bodyPr/>
          <a:lstStyle/>
          <a:p>
            <a:r>
              <a:rPr lang="en-US"/>
              <a:t>Decision Tree – All Features  </a:t>
            </a:r>
            <a:endParaRPr lang="en-GB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25FE36D-F69E-106E-0A55-4122010E3A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9400" y="4620089"/>
            <a:ext cx="2975271" cy="460780"/>
          </a:xfrm>
        </p:spPr>
        <p:txBody>
          <a:bodyPr/>
          <a:lstStyle/>
          <a:p>
            <a:r>
              <a:rPr lang="en-US" b="1">
                <a:latin typeface="Proxima Nova" panose="020B0604020202020204" charset="0"/>
              </a:rPr>
              <a:t>Accuracy: 0.61</a:t>
            </a:r>
            <a:endParaRPr lang="en-GB" b="1">
              <a:latin typeface="Proxima Nova" panose="020B060402020202020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06705D-459D-D27C-33E8-0B5036EA631E}"/>
              </a:ext>
            </a:extLst>
          </p:cNvPr>
          <p:cNvSpPr txBox="1"/>
          <p:nvPr/>
        </p:nvSpPr>
        <p:spPr>
          <a:xfrm>
            <a:off x="4955783" y="943461"/>
            <a:ext cx="398148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Proxima Nova" panose="020B0604020202020204" charset="0"/>
              </a:rPr>
              <a:t>Key Insights:</a:t>
            </a:r>
          </a:p>
          <a:p>
            <a:endParaRPr lang="en-GB" b="1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Good performance</a:t>
            </a:r>
            <a:r>
              <a:rPr lang="en-GB">
                <a:latin typeface="Proxima Nova" panose="020B0604020202020204" charset="0"/>
              </a:rPr>
              <a:t> (61% accuracy)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Better than random guessing</a:t>
            </a:r>
            <a:r>
              <a:rPr lang="en-GB">
                <a:latin typeface="Proxima Nova" panose="020B0604020202020204" charset="0"/>
              </a:rPr>
              <a:t> (14.3% for 7 classes: 3,4,5,6,7,8,9)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Best at middle range wines</a:t>
            </a:r>
            <a:r>
              <a:rPr lang="en-GB">
                <a:latin typeface="Proxima Nova" panose="020B0604020202020204" charset="0"/>
              </a:rPr>
              <a:t> - performs best on quality 5-6 (most common types) and struggles with rare quality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Most mistakes happen between </a:t>
            </a:r>
            <a:r>
              <a:rPr lang="en-GB" b="1" err="1">
                <a:latin typeface="Proxima Nova" panose="020B0604020202020204" charset="0"/>
              </a:rPr>
              <a:t>neighboring</a:t>
            </a:r>
            <a:r>
              <a:rPr lang="en-GB" b="1">
                <a:latin typeface="Proxima Nova" panose="020B0604020202020204" charset="0"/>
              </a:rPr>
              <a:t> scores</a:t>
            </a:r>
            <a:r>
              <a:rPr lang="en-GB">
                <a:latin typeface="Proxima Nova" panose="020B0604020202020204" charset="0"/>
              </a:rPr>
              <a:t> (5-6, 6-7)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>
                <a:latin typeface="Proxima Nova" panose="020B0604020202020204" charset="0"/>
              </a:rPr>
              <a:t>Severe class imbalance</a:t>
            </a:r>
            <a:r>
              <a:rPr lang="en-GB">
                <a:latin typeface="Proxima Nova" panose="020B0604020202020204" charset="0"/>
              </a:rPr>
              <a:t> - extreme quality wines (3,4,8,9) rarely represented in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Wine quality is difficult in predicting</a:t>
            </a:r>
            <a:r>
              <a:rPr lang="en-US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 and this model shows the complexity of the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Room for improvement </a:t>
            </a:r>
            <a:r>
              <a:rPr lang="en-US">
                <a:latin typeface="Proxima Nova" panose="020B0604020202020204" charset="0"/>
                <a:ea typeface="Roboto" panose="02000000000000000000" pitchFamily="2" charset="0"/>
                <a:cs typeface="Roboto" panose="02000000000000000000" pitchFamily="2" charset="0"/>
              </a:rPr>
              <a:t>- this baseline shows our research question is worth pursuing</a:t>
            </a:r>
          </a:p>
          <a:p>
            <a:br>
              <a:rPr lang="en-US"/>
            </a:br>
            <a:br>
              <a:rPr lang="en-US"/>
            </a:br>
            <a:r>
              <a:rPr lang="en-US"/>
              <a:t> </a:t>
            </a:r>
          </a:p>
          <a:p>
            <a:endParaRPr lang="en-US"/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0D3EA4-C5B4-E41C-E385-4C1C84F86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712" y="943461"/>
            <a:ext cx="4120359" cy="367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18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E964B-5060-9F83-09C2-3AF0C5A95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6AECE-F8EF-C22D-070C-92E340E75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46852" y="164274"/>
            <a:ext cx="5915771" cy="678564"/>
          </a:xfrm>
        </p:spPr>
        <p:txBody>
          <a:bodyPr/>
          <a:lstStyle/>
          <a:p>
            <a:r>
              <a:rPr lang="en-US"/>
              <a:t>Feature Importance Analysis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469F37-F2FF-9FE2-94D6-C20E031D4A83}"/>
              </a:ext>
            </a:extLst>
          </p:cNvPr>
          <p:cNvSpPr txBox="1"/>
          <p:nvPr/>
        </p:nvSpPr>
        <p:spPr>
          <a:xfrm>
            <a:off x="510909" y="4158707"/>
            <a:ext cx="5258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>
                <a:latin typeface="Roboto Condensed Light" panose="02000000000000000000" pitchFamily="2" charset="0"/>
                <a:ea typeface="Roboto Condensed Light" panose="02000000000000000000" pitchFamily="2" charset="0"/>
                <a:cs typeface="Roboto Condensed Light" panose="02000000000000000000" pitchFamily="2" charset="0"/>
              </a:rPr>
              <a:t>Feature importance shows which attributes the model relies on most — but alone, it doesn't guarantee predictive accuracy or answer our research question.</a:t>
            </a:r>
          </a:p>
        </p:txBody>
      </p:sp>
      <p:grpSp>
        <p:nvGrpSpPr>
          <p:cNvPr id="9" name="Google Shape;6987;p128">
            <a:extLst>
              <a:ext uri="{FF2B5EF4-FFF2-40B4-BE49-F238E27FC236}">
                <a16:creationId xmlns:a16="http://schemas.microsoft.com/office/drawing/2014/main" id="{D6DAB09D-3031-4F1B-9E3E-96B8B781542B}"/>
              </a:ext>
            </a:extLst>
          </p:cNvPr>
          <p:cNvGrpSpPr/>
          <p:nvPr/>
        </p:nvGrpSpPr>
        <p:grpSpPr>
          <a:xfrm>
            <a:off x="96639" y="4318686"/>
            <a:ext cx="363316" cy="315437"/>
            <a:chOff x="6218300" y="4416175"/>
            <a:chExt cx="516000" cy="448000"/>
          </a:xfrm>
          <a:solidFill>
            <a:schemeClr val="bg2"/>
          </a:solidFill>
        </p:grpSpPr>
        <p:sp>
          <p:nvSpPr>
            <p:cNvPr id="10" name="Google Shape;6988;p128">
              <a:extLst>
                <a:ext uri="{FF2B5EF4-FFF2-40B4-BE49-F238E27FC236}">
                  <a16:creationId xmlns:a16="http://schemas.microsoft.com/office/drawing/2014/main" id="{2339D5D7-FB92-1D8C-5E1C-720065EF4D97}"/>
                </a:ext>
              </a:extLst>
            </p:cNvPr>
            <p:cNvSpPr/>
            <p:nvPr/>
          </p:nvSpPr>
          <p:spPr>
            <a:xfrm>
              <a:off x="6462150" y="4525375"/>
              <a:ext cx="28250" cy="141250"/>
            </a:xfrm>
            <a:custGeom>
              <a:avLst/>
              <a:gdLst/>
              <a:ahLst/>
              <a:cxnLst/>
              <a:rect l="l" t="t" r="r" b="b"/>
              <a:pathLst>
                <a:path w="1130" h="5650" extrusionOk="0">
                  <a:moveTo>
                    <a:pt x="566" y="1"/>
                  </a:moveTo>
                  <a:cubicBezTo>
                    <a:pt x="253" y="1"/>
                    <a:pt x="0" y="254"/>
                    <a:pt x="0" y="567"/>
                  </a:cubicBezTo>
                  <a:lnTo>
                    <a:pt x="0" y="5087"/>
                  </a:lnTo>
                  <a:cubicBezTo>
                    <a:pt x="0" y="5397"/>
                    <a:pt x="253" y="5650"/>
                    <a:pt x="566" y="5650"/>
                  </a:cubicBezTo>
                  <a:cubicBezTo>
                    <a:pt x="877" y="5650"/>
                    <a:pt x="1130" y="5397"/>
                    <a:pt x="1130" y="5087"/>
                  </a:cubicBezTo>
                  <a:lnTo>
                    <a:pt x="1130" y="567"/>
                  </a:lnTo>
                  <a:cubicBezTo>
                    <a:pt x="1130" y="254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989;p128">
              <a:extLst>
                <a:ext uri="{FF2B5EF4-FFF2-40B4-BE49-F238E27FC236}">
                  <a16:creationId xmlns:a16="http://schemas.microsoft.com/office/drawing/2014/main" id="{94A0434B-B1EA-E858-228E-1187572AF8A8}"/>
                </a:ext>
              </a:extLst>
            </p:cNvPr>
            <p:cNvSpPr/>
            <p:nvPr/>
          </p:nvSpPr>
          <p:spPr>
            <a:xfrm>
              <a:off x="6218300" y="4416175"/>
              <a:ext cx="516000" cy="448000"/>
            </a:xfrm>
            <a:custGeom>
              <a:avLst/>
              <a:gdLst/>
              <a:ahLst/>
              <a:cxnLst/>
              <a:rect l="l" t="t" r="r" b="b"/>
              <a:pathLst>
                <a:path w="20640" h="17920" extrusionOk="0">
                  <a:moveTo>
                    <a:pt x="10320" y="3240"/>
                  </a:moveTo>
                  <a:cubicBezTo>
                    <a:pt x="11254" y="3240"/>
                    <a:pt x="12013" y="3998"/>
                    <a:pt x="12013" y="4935"/>
                  </a:cubicBezTo>
                  <a:lnTo>
                    <a:pt x="12013" y="9452"/>
                  </a:lnTo>
                  <a:cubicBezTo>
                    <a:pt x="12013" y="10385"/>
                    <a:pt x="11254" y="11144"/>
                    <a:pt x="10320" y="11144"/>
                  </a:cubicBezTo>
                  <a:cubicBezTo>
                    <a:pt x="9384" y="11144"/>
                    <a:pt x="8625" y="10385"/>
                    <a:pt x="8625" y="9452"/>
                  </a:cubicBezTo>
                  <a:lnTo>
                    <a:pt x="8625" y="4935"/>
                  </a:lnTo>
                  <a:cubicBezTo>
                    <a:pt x="8625" y="3998"/>
                    <a:pt x="9384" y="3240"/>
                    <a:pt x="10320" y="3240"/>
                  </a:cubicBezTo>
                  <a:close/>
                  <a:moveTo>
                    <a:pt x="10320" y="12274"/>
                  </a:moveTo>
                  <a:cubicBezTo>
                    <a:pt x="10538" y="12274"/>
                    <a:pt x="10758" y="12316"/>
                    <a:pt x="10968" y="12403"/>
                  </a:cubicBezTo>
                  <a:cubicBezTo>
                    <a:pt x="11600" y="12665"/>
                    <a:pt x="12013" y="13282"/>
                    <a:pt x="12013" y="13969"/>
                  </a:cubicBezTo>
                  <a:cubicBezTo>
                    <a:pt x="12013" y="14902"/>
                    <a:pt x="11254" y="15661"/>
                    <a:pt x="10320" y="15661"/>
                  </a:cubicBezTo>
                  <a:cubicBezTo>
                    <a:pt x="9634" y="15661"/>
                    <a:pt x="9017" y="15248"/>
                    <a:pt x="8755" y="14616"/>
                  </a:cubicBezTo>
                  <a:cubicBezTo>
                    <a:pt x="8493" y="13984"/>
                    <a:pt x="8637" y="13255"/>
                    <a:pt x="9122" y="12770"/>
                  </a:cubicBezTo>
                  <a:cubicBezTo>
                    <a:pt x="9446" y="12446"/>
                    <a:pt x="9880" y="12274"/>
                    <a:pt x="10320" y="12274"/>
                  </a:cubicBezTo>
                  <a:close/>
                  <a:moveTo>
                    <a:pt x="10319" y="1"/>
                  </a:moveTo>
                  <a:cubicBezTo>
                    <a:pt x="9352" y="1"/>
                    <a:pt x="8386" y="487"/>
                    <a:pt x="7848" y="1460"/>
                  </a:cubicBezTo>
                  <a:lnTo>
                    <a:pt x="1040" y="13731"/>
                  </a:lnTo>
                  <a:cubicBezTo>
                    <a:pt x="1" y="15613"/>
                    <a:pt x="1359" y="17919"/>
                    <a:pt x="3509" y="17919"/>
                  </a:cubicBezTo>
                  <a:lnTo>
                    <a:pt x="17129" y="17919"/>
                  </a:lnTo>
                  <a:cubicBezTo>
                    <a:pt x="19279" y="17919"/>
                    <a:pt x="20640" y="15616"/>
                    <a:pt x="19598" y="13731"/>
                  </a:cubicBezTo>
                  <a:lnTo>
                    <a:pt x="12790" y="1460"/>
                  </a:lnTo>
                  <a:cubicBezTo>
                    <a:pt x="12252" y="487"/>
                    <a:pt x="11286" y="1"/>
                    <a:pt x="103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" name="Google Shape;6990;p128">
              <a:extLst>
                <a:ext uri="{FF2B5EF4-FFF2-40B4-BE49-F238E27FC236}">
                  <a16:creationId xmlns:a16="http://schemas.microsoft.com/office/drawing/2014/main" id="{D3050CE6-4B1E-DDED-74B1-5589997C1FF7}"/>
                </a:ext>
              </a:extLst>
            </p:cNvPr>
            <p:cNvSpPr/>
            <p:nvPr/>
          </p:nvSpPr>
          <p:spPr>
            <a:xfrm>
              <a:off x="6462150" y="4751225"/>
              <a:ext cx="28250" cy="28250"/>
            </a:xfrm>
            <a:custGeom>
              <a:avLst/>
              <a:gdLst/>
              <a:ahLst/>
              <a:cxnLst/>
              <a:rect l="l" t="t" r="r" b="b"/>
              <a:pathLst>
                <a:path w="1130" h="1130" extrusionOk="0">
                  <a:moveTo>
                    <a:pt x="566" y="1"/>
                  </a:moveTo>
                  <a:cubicBezTo>
                    <a:pt x="253" y="1"/>
                    <a:pt x="0" y="253"/>
                    <a:pt x="0" y="567"/>
                  </a:cubicBezTo>
                  <a:cubicBezTo>
                    <a:pt x="0" y="877"/>
                    <a:pt x="253" y="1130"/>
                    <a:pt x="566" y="1130"/>
                  </a:cubicBezTo>
                  <a:cubicBezTo>
                    <a:pt x="877" y="1130"/>
                    <a:pt x="1130" y="877"/>
                    <a:pt x="1130" y="567"/>
                  </a:cubicBezTo>
                  <a:cubicBezTo>
                    <a:pt x="1130" y="253"/>
                    <a:pt x="877" y="1"/>
                    <a:pt x="56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0F067F6-2E6D-EAF4-09DB-A0D0B880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09" y="1149000"/>
            <a:ext cx="4718573" cy="27584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29DCF1-A701-14C1-A8FA-5BC99602C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106" y="912064"/>
            <a:ext cx="3455596" cy="36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3504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287B6-62D9-8BDE-03BE-91C404BD67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15E5-5909-8816-A7B9-78499C025F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2411" y="0"/>
            <a:ext cx="6559826" cy="721068"/>
          </a:xfrm>
        </p:spPr>
        <p:txBody>
          <a:bodyPr/>
          <a:lstStyle/>
          <a:p>
            <a:r>
              <a:rPr lang="en-US"/>
              <a:t>Random Forest – All Features </a:t>
            </a:r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D10F94-FD1D-2079-E189-0E005D3625C0}"/>
              </a:ext>
            </a:extLst>
          </p:cNvPr>
          <p:cNvSpPr txBox="1"/>
          <p:nvPr/>
        </p:nvSpPr>
        <p:spPr>
          <a:xfrm>
            <a:off x="1196673" y="4625352"/>
            <a:ext cx="30055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latin typeface="Proxima Nova" panose="020B0604020202020204" charset="0"/>
              </a:rPr>
              <a:t>Accuracy: 0.69</a:t>
            </a:r>
            <a:endParaRPr lang="en-GB" b="1">
              <a:latin typeface="Proxima Nova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792AE-A3F8-C29F-A73A-666E1522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91" y="1080831"/>
            <a:ext cx="3796883" cy="34232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C4D431-7E2E-7F81-2CC1-AB0F08753E5A}"/>
              </a:ext>
            </a:extLst>
          </p:cNvPr>
          <p:cNvSpPr txBox="1"/>
          <p:nvPr/>
        </p:nvSpPr>
        <p:spPr>
          <a:xfrm>
            <a:off x="4854272" y="1130484"/>
            <a:ext cx="41187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Proxima Nova" panose="020B0604020202020204" charset="0"/>
              </a:rPr>
              <a:t>Key Insights:</a:t>
            </a:r>
          </a:p>
          <a:p>
            <a:endParaRPr lang="en-GB" b="1" dirty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Strong performance</a:t>
            </a:r>
            <a:r>
              <a:rPr lang="en-GB" dirty="0">
                <a:latin typeface="Proxima Nova" panose="020B0604020202020204" charset="0"/>
              </a:rPr>
              <a:t> (69% accuracy)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Better than baseline</a:t>
            </a:r>
            <a:endParaRPr lang="en-GB" dirty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Excellent at middle range wines</a:t>
            </a:r>
            <a:r>
              <a:rPr lang="en-GB" dirty="0">
                <a:latin typeface="Proxima Nova" panose="020B0604020202020204" charset="0"/>
              </a:rPr>
              <a:t> - quality 5 and quality 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Most mistakes happen between neighbouring scores</a:t>
            </a:r>
            <a:r>
              <a:rPr lang="en-GB" dirty="0">
                <a:latin typeface="Proxima Nova" panose="020B0604020202020204" charset="0"/>
              </a:rPr>
              <a:t> (5-6, 6-7)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Ensemble method advantage</a:t>
            </a:r>
            <a:r>
              <a:rPr lang="en-GB" dirty="0">
                <a:latin typeface="Proxima Nova" panose="020B0604020202020204" charset="0"/>
              </a:rPr>
              <a:t> - Random Forest captures complex wine quality patterns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Severe class imbalance </a:t>
            </a:r>
            <a:r>
              <a:rPr lang="en-GB" dirty="0">
                <a:latin typeface="Proxima Nova" panose="020B0604020202020204" charset="0"/>
              </a:rPr>
              <a:t>- quality 3,4,8,9 poorly predicted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Next step: class balancing techniques to boost minority class performance</a:t>
            </a:r>
            <a:endParaRPr lang="en-GB" dirty="0">
              <a:latin typeface="Proxima Nova" panose="020B0604020202020204" charset="0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4416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971AD-CF20-1FA9-ACC2-409CE36E7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D03E-F21E-2100-3EDD-A13188F9A1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38350" y="206732"/>
            <a:ext cx="4740460" cy="569993"/>
          </a:xfrm>
        </p:spPr>
        <p:txBody>
          <a:bodyPr/>
          <a:lstStyle/>
          <a:p>
            <a:r>
              <a:rPr lang="en-US"/>
              <a:t>Additional </a:t>
            </a:r>
            <a:r>
              <a:rPr lang="en-GB"/>
              <a:t>Ablation </a:t>
            </a:r>
            <a:r>
              <a:rPr lang="en-US"/>
              <a:t>Tests</a:t>
            </a:r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E2891D-2F97-2608-FFF2-41B50A39F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0" y="841500"/>
            <a:ext cx="3618443" cy="22686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794111-0050-4E85-33A0-2A8F2C5ED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6034" y="841500"/>
            <a:ext cx="3772334" cy="22686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929CFF-0AB3-200D-0546-5B2ADE6C81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08" y="3201058"/>
            <a:ext cx="3591426" cy="18290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6B24B07-A8A0-1B75-E931-AAE37CFAF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6034" y="3217134"/>
            <a:ext cx="3772334" cy="181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76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EF400-339E-2537-A8BF-CB1B7C941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DB498-F6EA-A83A-0D6D-28CDFFB322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9274" y="744697"/>
            <a:ext cx="6362527" cy="729019"/>
          </a:xfrm>
        </p:spPr>
        <p:txBody>
          <a:bodyPr/>
          <a:lstStyle/>
          <a:p>
            <a:r>
              <a:rPr lang="en-US"/>
              <a:t>Key Conclusions – Ablation Tests &amp; Feature Imbalance in Red &amp; White Wine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6A5343-2E5D-0701-B085-FB4BAE7792FF}"/>
              </a:ext>
            </a:extLst>
          </p:cNvPr>
          <p:cNvSpPr txBox="1"/>
          <p:nvPr/>
        </p:nvSpPr>
        <p:spPr>
          <a:xfrm>
            <a:off x="699714" y="1604070"/>
            <a:ext cx="822164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Alcohol is strongest single predictor</a:t>
            </a:r>
            <a:r>
              <a:rPr lang="en-GB" dirty="0">
                <a:latin typeface="Proxima Nova" panose="020B0604020202020204" charset="0"/>
              </a:rPr>
              <a:t> - validates our research hypothesis across both wine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Feature interactions matter more than individual features</a:t>
            </a:r>
            <a:r>
              <a:rPr lang="en-GB" dirty="0">
                <a:latin typeface="Proxima Nova" panose="020B0604020202020204" charset="0"/>
              </a:rPr>
              <a:t> - alcohol's impact depends on context with other chemical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Optimal feature selection varies by wine type</a:t>
            </a:r>
            <a:r>
              <a:rPr lang="en-GB" dirty="0">
                <a:latin typeface="Proxima Nova" panose="020B0604020202020204" charset="0"/>
              </a:rPr>
              <a:t> - red wines benefit from top 4 features, white wines improve by removing volatile acidity or free </a:t>
            </a:r>
            <a:r>
              <a:rPr lang="en-GB" dirty="0" err="1">
                <a:latin typeface="Proxima Nova" panose="020B0604020202020204" charset="0"/>
              </a:rPr>
              <a:t>sulfur</a:t>
            </a:r>
            <a:r>
              <a:rPr lang="en-GB" dirty="0">
                <a:latin typeface="Proxima Nova" panose="020B0604020202020204" charset="0"/>
              </a:rPr>
              <a:t> dioxide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While alcohol leads to better quality, it's not the whole picture. Presence of other important features is crucial for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Models is robust </a:t>
            </a:r>
            <a:r>
              <a:rPr lang="en-GB" dirty="0">
                <a:latin typeface="Proxima Nova" panose="020B0604020202020204" charset="0"/>
              </a:rPr>
              <a:t>- no single feature is irreplaceable due to feature interdependencies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Severe dataset imbalance affects both types</a:t>
            </a:r>
            <a:r>
              <a:rPr lang="en-GB" dirty="0">
                <a:latin typeface="Proxima Nova" panose="020B0604020202020204" charset="0"/>
              </a:rPr>
              <a:t> - models heavily bias toward common quality scores (5-6). White wines showing more extreme imbalance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Performance concern</a:t>
            </a:r>
            <a:r>
              <a:rPr lang="en-GB" dirty="0">
                <a:latin typeface="Proxima Nova" panose="020B0604020202020204" charset="0"/>
              </a:rPr>
              <a:t> - decent accuracy may result from "smart guessing" dominant classes rather than true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Rare quality prediction fails</a:t>
            </a:r>
            <a:r>
              <a:rPr lang="en-GB" dirty="0">
                <a:latin typeface="Proxima Nova" panose="020B0604020202020204" charset="0"/>
              </a:rPr>
              <a:t> - extreme scores (3,4,8) consistently misclassified due to insufficient samples</a:t>
            </a:r>
            <a:endParaRPr lang="en-GB" b="1" dirty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Next step</a:t>
            </a:r>
            <a:r>
              <a:rPr lang="en-GB" dirty="0">
                <a:latin typeface="Proxima Nova" panose="020B0604020202020204" charset="0"/>
              </a:rPr>
              <a:t> - dataset balancing is needed for more reliable evaluation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050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>
          <a:extLst>
            <a:ext uri="{FF2B5EF4-FFF2-40B4-BE49-F238E27FC236}">
              <a16:creationId xmlns:a16="http://schemas.microsoft.com/office/drawing/2014/main" id="{1C1373AD-5AF0-D496-25DE-E78DB4998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>
            <a:extLst>
              <a:ext uri="{FF2B5EF4-FFF2-40B4-BE49-F238E27FC236}">
                <a16:creationId xmlns:a16="http://schemas.microsoft.com/office/drawing/2014/main" id="{6D55E47C-FEE8-B259-AE93-5A2C1025026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689632" y="1247525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04" name="Google Shape;404;p61">
            <a:extLst>
              <a:ext uri="{FF2B5EF4-FFF2-40B4-BE49-F238E27FC236}">
                <a16:creationId xmlns:a16="http://schemas.microsoft.com/office/drawing/2014/main" id="{7C0514B0-3434-B9AC-8B62-55414116448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270750" y="13813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06" name="Google Shape;406;p61">
            <a:extLst>
              <a:ext uri="{FF2B5EF4-FFF2-40B4-BE49-F238E27FC236}">
                <a16:creationId xmlns:a16="http://schemas.microsoft.com/office/drawing/2014/main" id="{513BA29F-ABDB-54F5-3EF1-7F34815452B0}"/>
              </a:ext>
            </a:extLst>
          </p:cNvPr>
          <p:cNvCxnSpPr/>
          <p:nvPr/>
        </p:nvCxnSpPr>
        <p:spPr>
          <a:xfrm>
            <a:off x="2605088" y="0"/>
            <a:ext cx="0" cy="221940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5883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4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>
          <a:extLst>
            <a:ext uri="{FF2B5EF4-FFF2-40B4-BE49-F238E27FC236}">
              <a16:creationId xmlns:a16="http://schemas.microsoft.com/office/drawing/2014/main" id="{92599077-59BA-ABD6-A9BA-2C453DC81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98">
            <a:hlinkClick r:id="rId3" action="ppaction://hlinksldjump"/>
            <a:extLst>
              <a:ext uri="{FF2B5EF4-FFF2-40B4-BE49-F238E27FC236}">
                <a16:creationId xmlns:a16="http://schemas.microsoft.com/office/drawing/2014/main" id="{EC27D9BF-F2F2-5D37-D0A6-A0A6F1BCD00E}"/>
              </a:ext>
            </a:extLst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7" name="Google Shape;1157;p98">
            <a:extLst>
              <a:ext uri="{FF2B5EF4-FFF2-40B4-BE49-F238E27FC236}">
                <a16:creationId xmlns:a16="http://schemas.microsoft.com/office/drawing/2014/main" id="{2B51A5DF-87DA-D590-6FF9-9609E10A35E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048501" y="2958769"/>
            <a:ext cx="6253024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GB"/>
              <a:t>Addressing Class Imbalance in Wine Quality Data</a:t>
            </a:r>
            <a:endParaRPr/>
          </a:p>
        </p:txBody>
      </p:sp>
      <p:sp>
        <p:nvSpPr>
          <p:cNvPr id="1158" name="Google Shape;1158;p98">
            <a:extLst>
              <a:ext uri="{FF2B5EF4-FFF2-40B4-BE49-F238E27FC236}">
                <a16:creationId xmlns:a16="http://schemas.microsoft.com/office/drawing/2014/main" id="{DA7AD39E-2E5F-D6AA-421C-BDD5E9642DF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2097475" y="234690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160" name="Google Shape;1160;p98">
            <a:extLst>
              <a:ext uri="{FF2B5EF4-FFF2-40B4-BE49-F238E27FC236}">
                <a16:creationId xmlns:a16="http://schemas.microsoft.com/office/drawing/2014/main" id="{5759B182-6055-3C4A-7791-F0455CD1907F}"/>
              </a:ext>
            </a:extLst>
          </p:cNvPr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61" name="Google Shape;1161;p98">
            <a:extLst>
              <a:ext uri="{FF2B5EF4-FFF2-40B4-BE49-F238E27FC236}">
                <a16:creationId xmlns:a16="http://schemas.microsoft.com/office/drawing/2014/main" id="{221D1921-5CE5-E322-E052-019471CCE30F}"/>
              </a:ext>
            </a:extLst>
          </p:cNvPr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162" name="Google Shape;1162;p98">
              <a:extLst>
                <a:ext uri="{FF2B5EF4-FFF2-40B4-BE49-F238E27FC236}">
                  <a16:creationId xmlns:a16="http://schemas.microsoft.com/office/drawing/2014/main" id="{9576855F-545A-57CE-8D83-85F0666720CF}"/>
                </a:ext>
              </a:extLst>
            </p:cNvPr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98">
              <a:extLst>
                <a:ext uri="{FF2B5EF4-FFF2-40B4-BE49-F238E27FC236}">
                  <a16:creationId xmlns:a16="http://schemas.microsoft.com/office/drawing/2014/main" id="{D7D9D563-89F2-09D7-132D-C4C17D5727BC}"/>
                </a:ext>
              </a:extLst>
            </p:cNvPr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98">
              <a:extLst>
                <a:ext uri="{FF2B5EF4-FFF2-40B4-BE49-F238E27FC236}">
                  <a16:creationId xmlns:a16="http://schemas.microsoft.com/office/drawing/2014/main" id="{A66DB098-8587-40E6-535E-915658BED71A}"/>
                </a:ext>
              </a:extLst>
            </p:cNvPr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98">
              <a:extLst>
                <a:ext uri="{FF2B5EF4-FFF2-40B4-BE49-F238E27FC236}">
                  <a16:creationId xmlns:a16="http://schemas.microsoft.com/office/drawing/2014/main" id="{931E1CDF-202D-773E-404C-4ADDC8FE613C}"/>
                </a:ext>
              </a:extLst>
            </p:cNvPr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98">
              <a:extLst>
                <a:ext uri="{FF2B5EF4-FFF2-40B4-BE49-F238E27FC236}">
                  <a16:creationId xmlns:a16="http://schemas.microsoft.com/office/drawing/2014/main" id="{31967E46-548A-80B5-A210-774329530370}"/>
                </a:ext>
              </a:extLst>
            </p:cNvPr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6947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>
          <a:extLst>
            <a:ext uri="{FF2B5EF4-FFF2-40B4-BE49-F238E27FC236}">
              <a16:creationId xmlns:a16="http://schemas.microsoft.com/office/drawing/2014/main" id="{F2144D34-9B9F-6B3E-1A52-21666B578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28;p105">
            <a:extLst>
              <a:ext uri="{FF2B5EF4-FFF2-40B4-BE49-F238E27FC236}">
                <a16:creationId xmlns:a16="http://schemas.microsoft.com/office/drawing/2014/main" id="{34E41FA6-612E-4A90-5ABA-EC5528BE45A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151" y="206623"/>
            <a:ext cx="694969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/>
              <a:t>The Class Imbalance Problem in </a:t>
            </a:r>
            <a:r>
              <a:rPr lang="de-DE" err="1"/>
              <a:t>Red</a:t>
            </a:r>
            <a:r>
              <a:rPr lang="de-DE"/>
              <a:t> </a:t>
            </a:r>
            <a:r>
              <a:rPr lang="de-DE" err="1"/>
              <a:t>Wine</a:t>
            </a:r>
            <a:endParaRPr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26AEE4D2-5AB8-16EA-EBA1-CFF2B4056557}"/>
              </a:ext>
            </a:extLst>
          </p:cNvPr>
          <p:cNvSpPr txBox="1"/>
          <p:nvPr/>
        </p:nvSpPr>
        <p:spPr>
          <a:xfrm>
            <a:off x="4614244" y="1002089"/>
            <a:ext cx="39738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Proxima Nova" panose="020B0604020202020204" charset="0"/>
              </a:rPr>
              <a:t>SEVERE CLASS IMBALANCE DETECTED: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Quality 5: 681 samples (42.6%)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Quality 6: 638 samples (39.9%)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Quality 3: 10 samples (0.6%) ← CRITICAL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Quality 8: 18 samples (1.1%)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Proxima Nova" panose="020B0604020202020204" charset="0"/>
            </a:endParaRPr>
          </a:p>
          <a:p>
            <a:endParaRPr lang="en-GB" b="1" dirty="0">
              <a:latin typeface="Proxima Nova" panose="020B0604020202020204" charset="0"/>
            </a:endParaRPr>
          </a:p>
          <a:p>
            <a:r>
              <a:rPr lang="en-GB" b="1" dirty="0">
                <a:latin typeface="Proxima Nova" panose="020B0604020202020204" charset="0"/>
              </a:rPr>
              <a:t>IMPACT ON RESEARCH: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Models biased toward common wines (5-6)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Cannot reliably evaluate rare excellent/poor wines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latin typeface="Proxima Nova" panose="020B0604020202020204" charset="0"/>
              </a:rPr>
              <a:t>- Research question compromised - alcohol's role unclear for ALL quality levels</a:t>
            </a:r>
            <a:endParaRPr lang="en-GB" dirty="0"/>
          </a:p>
        </p:txBody>
      </p:sp>
      <p:pic>
        <p:nvPicPr>
          <p:cNvPr id="11" name="Grafik 10" descr="Ein Bild, das Text, Screenshot, Schrift, Diagramm enthält.&#10;&#10;KI-generierte Inhalte können fehlerhaft sein.">
            <a:extLst>
              <a:ext uri="{FF2B5EF4-FFF2-40B4-BE49-F238E27FC236}">
                <a16:creationId xmlns:a16="http://schemas.microsoft.com/office/drawing/2014/main" id="{46B685A8-5A97-4762-A8B3-F99A87214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880" y="957410"/>
            <a:ext cx="3517093" cy="1922116"/>
          </a:xfrm>
          <a:prstGeom prst="rect">
            <a:avLst/>
          </a:prstGeom>
        </p:spPr>
      </p:pic>
      <p:pic>
        <p:nvPicPr>
          <p:cNvPr id="13" name="Grafik 12" descr="Ein Bild, das Text, Screenshot, Reihe, Schrift enthält.&#10;&#10;KI-generierte Inhalte können fehlerhaft sein.">
            <a:extLst>
              <a:ext uri="{FF2B5EF4-FFF2-40B4-BE49-F238E27FC236}">
                <a16:creationId xmlns:a16="http://schemas.microsoft.com/office/drawing/2014/main" id="{62A186DE-9A52-4B05-6A94-5ECB428098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80" y="2987803"/>
            <a:ext cx="3517093" cy="19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76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>
          <a:extLst>
            <a:ext uri="{FF2B5EF4-FFF2-40B4-BE49-F238E27FC236}">
              <a16:creationId xmlns:a16="http://schemas.microsoft.com/office/drawing/2014/main" id="{B034B01E-E201-9754-1DCA-70B37EE71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28;p105">
            <a:extLst>
              <a:ext uri="{FF2B5EF4-FFF2-40B4-BE49-F238E27FC236}">
                <a16:creationId xmlns:a16="http://schemas.microsoft.com/office/drawing/2014/main" id="{41B73105-0E41-F906-6FB9-CE2D00BD74C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61935" y="206623"/>
            <a:ext cx="7620129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/>
              <a:t>SMOTE Solution &amp; </a:t>
            </a:r>
            <a:r>
              <a:rPr lang="de-DE" err="1"/>
              <a:t>Validated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Red</a:t>
            </a:r>
            <a:r>
              <a:rPr lang="de-DE"/>
              <a:t> </a:t>
            </a:r>
            <a:r>
              <a:rPr lang="de-DE" err="1"/>
              <a:t>Wine</a:t>
            </a:r>
            <a:endParaRPr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37DE023B-472A-D9EE-CE5C-22995079DC4C}"/>
              </a:ext>
            </a:extLst>
          </p:cNvPr>
          <p:cNvSpPr txBox="1"/>
          <p:nvPr/>
        </p:nvSpPr>
        <p:spPr>
          <a:xfrm>
            <a:off x="4614244" y="1002089"/>
            <a:ext cx="3973876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Proxima Nova" panose="020B0604020202020204" charset="0"/>
              </a:rPr>
              <a:t>SMOTE RESULTS - RED WINE:</a:t>
            </a:r>
          </a:p>
          <a:p>
            <a:endParaRPr lang="en-GB" b="1">
              <a:latin typeface="Proxima Nova" panose="020B0604020202020204" charset="0"/>
            </a:endParaRPr>
          </a:p>
          <a:p>
            <a:r>
              <a:rPr lang="en-GB" b="1">
                <a:latin typeface="Proxima Nova" panose="020B0604020202020204" charset="0"/>
              </a:rPr>
              <a:t>RESEARCH QUESTION CONFIRMED: Higher alcohol → better quality</a:t>
            </a:r>
          </a:p>
          <a:p>
            <a:endParaRPr lang="en-GB" b="1">
              <a:latin typeface="Proxima Nova" panose="020B0604020202020204" charset="0"/>
            </a:endParaRPr>
          </a:p>
          <a:p>
            <a:r>
              <a:rPr lang="en-GB" b="1">
                <a:latin typeface="Proxima Nova" panose="020B0604020202020204" charset="0"/>
              </a:rPr>
              <a:t>KEY EVIDENCE:</a:t>
            </a:r>
          </a:p>
          <a:p>
            <a:r>
              <a:rPr lang="en-GB" b="1">
                <a:latin typeface="Proxima Nova" panose="020B0604020202020204" charset="0"/>
              </a:rPr>
              <a:t>- Alcohol remains #1 predictor (14.6% importance)</a:t>
            </a:r>
          </a:p>
          <a:p>
            <a:r>
              <a:rPr lang="en-GB" b="1">
                <a:latin typeface="Proxima Nova" panose="020B0604020202020204" charset="0"/>
              </a:rPr>
              <a:t>- Correlation unchanged: 0.476 (strongest)</a:t>
            </a:r>
          </a:p>
          <a:p>
            <a:r>
              <a:rPr lang="en-GB" b="1">
                <a:latin typeface="Proxima Nova" panose="020B0604020202020204" charset="0"/>
              </a:rPr>
              <a:t>- Quality 8 wines: 12.4% alcohol</a:t>
            </a:r>
          </a:p>
          <a:p>
            <a:r>
              <a:rPr lang="en-GB" b="1">
                <a:latin typeface="Proxima Nova" panose="020B0604020202020204" charset="0"/>
              </a:rPr>
              <a:t>- Quality 3 wines: 9.9% alcohol  </a:t>
            </a:r>
          </a:p>
          <a:p>
            <a:r>
              <a:rPr lang="en-GB" b="1">
                <a:latin typeface="Proxima Nova" panose="020B0604020202020204" charset="0"/>
              </a:rPr>
              <a:t>- Difference: +2.5% alcohol for best wines</a:t>
            </a:r>
          </a:p>
          <a:p>
            <a:endParaRPr lang="en-GB" b="1">
              <a:latin typeface="Proxima Nova" panose="020B0604020202020204" charset="0"/>
            </a:endParaRPr>
          </a:p>
          <a:p>
            <a:r>
              <a:rPr lang="en-GB" b="1">
                <a:latin typeface="Proxima Nova" panose="020B0604020202020204" charset="0"/>
              </a:rPr>
              <a:t>MODEL PERFORMANCE:</a:t>
            </a:r>
          </a:p>
          <a:p>
            <a:r>
              <a:rPr lang="en-GB" b="1">
                <a:latin typeface="Proxima Nova" panose="020B0604020202020204" charset="0"/>
              </a:rPr>
              <a:t>- Accuracy: 68% → 63% (expected trade-off)</a:t>
            </a:r>
          </a:p>
          <a:p>
            <a:r>
              <a:rPr lang="en-GB" b="1">
                <a:latin typeface="Proxima Nova" panose="020B0604020202020204" charset="0"/>
              </a:rPr>
              <a:t>- Better minority class detection</a:t>
            </a:r>
          </a:p>
          <a:p>
            <a:r>
              <a:rPr lang="en-GB" b="1">
                <a:latin typeface="Proxima Nova" panose="020B0604020202020204" charset="0"/>
              </a:rPr>
              <a:t>- More reliable across ALL quality levels</a:t>
            </a:r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38B647F-881C-D51A-C0B6-0D5117BB4A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5880" y="957410"/>
            <a:ext cx="3517093" cy="19221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71B910AD-CE29-5D4E-5712-E28960F4505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880" y="2987803"/>
            <a:ext cx="3517093" cy="19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095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>
          <a:extLst>
            <a:ext uri="{FF2B5EF4-FFF2-40B4-BE49-F238E27FC236}">
              <a16:creationId xmlns:a16="http://schemas.microsoft.com/office/drawing/2014/main" id="{A9899362-7006-D5F3-7D8A-67B580EFB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28;p105">
            <a:extLst>
              <a:ext uri="{FF2B5EF4-FFF2-40B4-BE49-F238E27FC236}">
                <a16:creationId xmlns:a16="http://schemas.microsoft.com/office/drawing/2014/main" id="{2B23B216-31EA-CC83-48A8-F7A2D2333DA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151" y="206623"/>
            <a:ext cx="6949698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/>
              <a:t>The Class Imbalance Problem in White </a:t>
            </a:r>
            <a:r>
              <a:rPr lang="de-DE" err="1"/>
              <a:t>Wine</a:t>
            </a:r>
            <a:endParaRPr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79ED2C9A-B437-A70B-6C17-0E490025D097}"/>
              </a:ext>
            </a:extLst>
          </p:cNvPr>
          <p:cNvSpPr txBox="1"/>
          <p:nvPr/>
        </p:nvSpPr>
        <p:spPr>
          <a:xfrm>
            <a:off x="4422655" y="1152823"/>
            <a:ext cx="435558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>
                <a:latin typeface="Proxima Nova" panose="020B0604020202020204" charset="0"/>
              </a:rPr>
              <a:t>EXTREME CLASS IMBALANCE DETECTED:</a:t>
            </a:r>
          </a:p>
          <a:p>
            <a:endParaRPr lang="en-GB" b="1">
              <a:latin typeface="Proxima Nova" panose="020B0604020202020204" charset="0"/>
            </a:endParaRPr>
          </a:p>
          <a:p>
            <a:r>
              <a:rPr lang="en-GB" b="1">
                <a:latin typeface="Proxima Nova" panose="020B0604020202020204" charset="0"/>
              </a:rPr>
              <a:t>- Quality 6: 2,198 samples (44.9%)</a:t>
            </a:r>
          </a:p>
          <a:p>
            <a:r>
              <a:rPr lang="en-GB" b="1">
                <a:latin typeface="Proxima Nova" panose="020B0604020202020204" charset="0"/>
              </a:rPr>
              <a:t>- Quality 5: 1,457 samples (29.7%)</a:t>
            </a:r>
          </a:p>
          <a:p>
            <a:r>
              <a:rPr lang="en-GB" b="1">
                <a:latin typeface="Proxima Nova" panose="020B0604020202020204" charset="0"/>
              </a:rPr>
              <a:t>- Quality 9: 5 samples (0.1%) ← CRITICAL PROBLEM</a:t>
            </a:r>
          </a:p>
          <a:p>
            <a:r>
              <a:rPr lang="en-GB" b="1">
                <a:latin typeface="Proxima Nova" panose="020B0604020202020204" charset="0"/>
              </a:rPr>
              <a:t>- Quality 3: 20 samples (0.4%)</a:t>
            </a:r>
          </a:p>
          <a:p>
            <a:endParaRPr lang="en-GB" b="1">
              <a:latin typeface="Proxima Nova" panose="020B0604020202020204" charset="0"/>
            </a:endParaRPr>
          </a:p>
          <a:p>
            <a:endParaRPr lang="en-GB" b="1">
              <a:latin typeface="Proxima Nova" panose="020B0604020202020204" charset="0"/>
            </a:endParaRPr>
          </a:p>
          <a:p>
            <a:endParaRPr lang="en-GB" b="1">
              <a:latin typeface="Proxima Nova" panose="020B0604020202020204" charset="0"/>
            </a:endParaRPr>
          </a:p>
          <a:p>
            <a:r>
              <a:rPr lang="en-GB" b="1">
                <a:latin typeface="Proxima Nova" panose="020B0604020202020204" charset="0"/>
              </a:rPr>
              <a:t>IMPACT ON RESEARCH:</a:t>
            </a:r>
          </a:p>
          <a:p>
            <a:r>
              <a:rPr lang="en-GB" b="1">
                <a:latin typeface="Proxima Nova" panose="020B0604020202020204" charset="0"/>
              </a:rPr>
              <a:t>- Even worse than red wine (439:1 vs 68:1 ratio)</a:t>
            </a:r>
          </a:p>
          <a:p>
            <a:r>
              <a:rPr lang="en-GB" b="1">
                <a:latin typeface="Proxima Nova" panose="020B0604020202020204" charset="0"/>
              </a:rPr>
              <a:t>- 7 quality classes vs 6 in red wine</a:t>
            </a:r>
          </a:p>
          <a:p>
            <a:r>
              <a:rPr lang="en-GB" b="1">
                <a:latin typeface="Proxima Nova" panose="020B0604020202020204" charset="0"/>
              </a:rPr>
              <a:t>- Models extremely biased toward common wines (5-6)</a:t>
            </a:r>
          </a:p>
          <a:p>
            <a:r>
              <a:rPr lang="en-GB" b="1">
                <a:latin typeface="Proxima Nova" panose="020B0604020202020204" charset="0"/>
              </a:rPr>
              <a:t>- Cannot evaluate rare premium/poor wines</a:t>
            </a:r>
          </a:p>
          <a:p>
            <a:r>
              <a:rPr lang="en-GB" b="1">
                <a:latin typeface="Proxima Nova" panose="020B0604020202020204" charset="0"/>
              </a:rPr>
              <a:t>- Research question validity uncertain across ALL quality levels</a:t>
            </a:r>
            <a:endParaRPr lang="en-GB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781BAC9A-1F3B-2761-7E52-A9A1CFAD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5879" y="957410"/>
            <a:ext cx="3517093" cy="19221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57A2A03-FB3A-E6CE-D0FB-93C39BB63B7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880" y="2987803"/>
            <a:ext cx="3517092" cy="19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909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1">
          <a:extLst>
            <a:ext uri="{FF2B5EF4-FFF2-40B4-BE49-F238E27FC236}">
              <a16:creationId xmlns:a16="http://schemas.microsoft.com/office/drawing/2014/main" id="{0CE43786-B5DC-2A7C-F462-2E51590B4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428;p105">
            <a:extLst>
              <a:ext uri="{FF2B5EF4-FFF2-40B4-BE49-F238E27FC236}">
                <a16:creationId xmlns:a16="http://schemas.microsoft.com/office/drawing/2014/main" id="{B67C5915-1901-2896-9985-21708B03BA2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16247" y="206623"/>
            <a:ext cx="7711505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de-DE"/>
              <a:t>SMOTE Solution &amp; </a:t>
            </a:r>
            <a:r>
              <a:rPr lang="de-DE" err="1"/>
              <a:t>Validated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White </a:t>
            </a:r>
            <a:r>
              <a:rPr lang="de-DE" err="1"/>
              <a:t>Wine</a:t>
            </a:r>
            <a:endParaRPr/>
          </a:p>
        </p:txBody>
      </p:sp>
      <p:sp>
        <p:nvSpPr>
          <p:cNvPr id="9" name="TextBox 2">
            <a:extLst>
              <a:ext uri="{FF2B5EF4-FFF2-40B4-BE49-F238E27FC236}">
                <a16:creationId xmlns:a16="http://schemas.microsoft.com/office/drawing/2014/main" id="{594FC268-883E-3E90-5FA3-7F226355CE1E}"/>
              </a:ext>
            </a:extLst>
          </p:cNvPr>
          <p:cNvSpPr txBox="1"/>
          <p:nvPr/>
        </p:nvSpPr>
        <p:spPr>
          <a:xfrm>
            <a:off x="4320426" y="1094977"/>
            <a:ext cx="44752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>
                <a:latin typeface="Proxima Nova" panose="020B0604020202020204" charset="0"/>
              </a:rPr>
              <a:t>SMOTE RESULTS - WHITE WINE:</a:t>
            </a:r>
          </a:p>
          <a:p>
            <a:endParaRPr lang="en-GB" sz="1200" b="1">
              <a:latin typeface="Proxima Nova" panose="020B0604020202020204" charset="0"/>
            </a:endParaRPr>
          </a:p>
          <a:p>
            <a:r>
              <a:rPr lang="en-GB" sz="1200" b="1">
                <a:latin typeface="Proxima Nova" panose="020B0604020202020204" charset="0"/>
              </a:rPr>
              <a:t>RESEARCH QUESTION CONFIRMED: Higher alcohol → better quality BUT different pattern than red wine!</a:t>
            </a:r>
          </a:p>
          <a:p>
            <a:endParaRPr lang="en-GB" sz="1200" b="1">
              <a:latin typeface="Proxima Nova" panose="020B0604020202020204" charset="0"/>
            </a:endParaRPr>
          </a:p>
          <a:p>
            <a:r>
              <a:rPr lang="en-GB" sz="1200" b="1">
                <a:latin typeface="Proxima Nova" panose="020B0604020202020204" charset="0"/>
              </a:rPr>
              <a:t>KEY EVIDENCE:</a:t>
            </a:r>
          </a:p>
          <a:p>
            <a:r>
              <a:rPr lang="en-GB" sz="1200" b="1">
                <a:latin typeface="Proxima Nova" panose="020B0604020202020204" charset="0"/>
              </a:rPr>
              <a:t>- Alcohol correlation: 0.436 (strong, but lower than red wine's 0.476)</a:t>
            </a:r>
          </a:p>
          <a:p>
            <a:r>
              <a:rPr lang="en-GB" sz="1200" b="1">
                <a:latin typeface="Proxima Nova" panose="020B0604020202020204" charset="0"/>
              </a:rPr>
              <a:t>- Alcohol ranking: #1 → #3 after SMOTE (reveals true importance)</a:t>
            </a:r>
          </a:p>
          <a:p>
            <a:endParaRPr lang="en-GB" sz="1200" b="1">
              <a:latin typeface="Proxima Nova" panose="020B0604020202020204" charset="0"/>
            </a:endParaRPr>
          </a:p>
          <a:p>
            <a:r>
              <a:rPr lang="en-GB" sz="1200" b="1">
                <a:latin typeface="Proxima Nova" panose="020B0604020202020204" charset="0"/>
              </a:rPr>
              <a:t>WHITE WINE DIFFERS FROM RED WINE:</a:t>
            </a:r>
          </a:p>
          <a:p>
            <a:r>
              <a:rPr lang="en-GB" sz="1200" b="1">
                <a:latin typeface="Proxima Nova" panose="020B0604020202020204" charset="0"/>
              </a:rPr>
              <a:t>- Alcohol important but NOT dominant factor</a:t>
            </a:r>
          </a:p>
          <a:p>
            <a:r>
              <a:rPr lang="en-GB" sz="1200" b="1">
                <a:latin typeface="Proxima Nova" panose="020B0604020202020204" charset="0"/>
              </a:rPr>
              <a:t>- Free </a:t>
            </a:r>
            <a:r>
              <a:rPr lang="en-GB" sz="1200" b="1" err="1">
                <a:latin typeface="Proxima Nova" panose="020B0604020202020204" charset="0"/>
              </a:rPr>
              <a:t>sulfur</a:t>
            </a:r>
            <a:r>
              <a:rPr lang="en-GB" sz="1200" b="1">
                <a:latin typeface="Proxima Nova" panose="020B0604020202020204" charset="0"/>
              </a:rPr>
              <a:t> dioxide &amp; fixed acidity more critical</a:t>
            </a:r>
          </a:p>
          <a:p>
            <a:r>
              <a:rPr lang="en-GB" sz="1200" b="1">
                <a:latin typeface="Proxima Nova" panose="020B0604020202020204" charset="0"/>
              </a:rPr>
              <a:t>- Preservation factors matter more in white wine</a:t>
            </a:r>
          </a:p>
          <a:p>
            <a:endParaRPr lang="en-GB" sz="1200" b="1">
              <a:latin typeface="Proxima Nova" panose="020B0604020202020204" charset="0"/>
            </a:endParaRPr>
          </a:p>
          <a:p>
            <a:r>
              <a:rPr lang="en-GB" sz="1200" b="1">
                <a:latin typeface="Proxima Nova" panose="020B0604020202020204" charset="0"/>
              </a:rPr>
              <a:t>MODEL PERFORMANCE:</a:t>
            </a:r>
          </a:p>
          <a:p>
            <a:r>
              <a:rPr lang="en-GB" sz="1200" b="1">
                <a:latin typeface="Proxima Nova" panose="020B0604020202020204" charset="0"/>
              </a:rPr>
              <a:t>- Accuracy: 68% → 64% (expected trade-off)</a:t>
            </a:r>
          </a:p>
          <a:p>
            <a:r>
              <a:rPr lang="en-GB" sz="1200" b="1">
                <a:latin typeface="Proxima Nova" panose="020B0604020202020204" charset="0"/>
              </a:rPr>
              <a:t>- Better minority class detection</a:t>
            </a:r>
          </a:p>
          <a:p>
            <a:r>
              <a:rPr lang="en-GB" sz="1200" b="1">
                <a:latin typeface="Proxima Nova" panose="020B0604020202020204" charset="0"/>
              </a:rPr>
              <a:t>- More reliable across ALL 7 quality levels</a:t>
            </a:r>
            <a:endParaRPr lang="en-GB" sz="12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20E556-C70F-C897-D8ED-C528937A8BD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55879" y="957410"/>
            <a:ext cx="3517094" cy="1922116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F5D21FE-3D96-A3F5-037D-7B2BBABA50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55879" y="2987803"/>
            <a:ext cx="3517094" cy="19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881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364FFC-6665-4146-83CB-EB3047B4A1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92604" y="81437"/>
            <a:ext cx="5214300" cy="946200"/>
          </a:xfrm>
        </p:spPr>
        <p:txBody>
          <a:bodyPr/>
          <a:lstStyle/>
          <a:p>
            <a:r>
              <a:rPr lang="en-US" dirty="0"/>
              <a:t>Conclusions &amp; </a:t>
            </a:r>
            <a:r>
              <a:rPr lang="en-GB" dirty="0"/>
              <a:t>Research Question </a:t>
            </a:r>
          </a:p>
        </p:txBody>
      </p:sp>
      <p:grpSp>
        <p:nvGrpSpPr>
          <p:cNvPr id="3" name="Google Shape;6749;p128">
            <a:extLst>
              <a:ext uri="{FF2B5EF4-FFF2-40B4-BE49-F238E27FC236}">
                <a16:creationId xmlns:a16="http://schemas.microsoft.com/office/drawing/2014/main" id="{75B02F38-609A-1354-76F7-A243BBD91378}"/>
              </a:ext>
            </a:extLst>
          </p:cNvPr>
          <p:cNvGrpSpPr/>
          <p:nvPr/>
        </p:nvGrpSpPr>
        <p:grpSpPr>
          <a:xfrm>
            <a:off x="7324408" y="149870"/>
            <a:ext cx="678041" cy="677746"/>
            <a:chOff x="5049725" y="1435050"/>
            <a:chExt cx="486550" cy="481850"/>
          </a:xfrm>
          <a:solidFill>
            <a:schemeClr val="bg2"/>
          </a:solidFill>
        </p:grpSpPr>
        <p:sp>
          <p:nvSpPr>
            <p:cNvPr id="4" name="Google Shape;6750;p128">
              <a:extLst>
                <a:ext uri="{FF2B5EF4-FFF2-40B4-BE49-F238E27FC236}">
                  <a16:creationId xmlns:a16="http://schemas.microsoft.com/office/drawing/2014/main" id="{5F98E62A-FD63-01B8-3A29-984F2402B510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" name="Google Shape;6751;p128">
              <a:extLst>
                <a:ext uri="{FF2B5EF4-FFF2-40B4-BE49-F238E27FC236}">
                  <a16:creationId xmlns:a16="http://schemas.microsoft.com/office/drawing/2014/main" id="{771A1C19-CAA2-96D0-7EB5-0447BABEAD69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6752;p128">
              <a:extLst>
                <a:ext uri="{FF2B5EF4-FFF2-40B4-BE49-F238E27FC236}">
                  <a16:creationId xmlns:a16="http://schemas.microsoft.com/office/drawing/2014/main" id="{D37F0E05-793B-016B-314F-C13EFC04D482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" name="Google Shape;6753;p128">
              <a:extLst>
                <a:ext uri="{FF2B5EF4-FFF2-40B4-BE49-F238E27FC236}">
                  <a16:creationId xmlns:a16="http://schemas.microsoft.com/office/drawing/2014/main" id="{15E3910F-16D0-EA8F-6355-0620ABCCC4A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DE82610-10AC-D933-634D-117C6745F334}"/>
              </a:ext>
            </a:extLst>
          </p:cNvPr>
          <p:cNvSpPr txBox="1"/>
          <p:nvPr/>
        </p:nvSpPr>
        <p:spPr>
          <a:xfrm>
            <a:off x="2347787" y="591279"/>
            <a:ext cx="4803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Proxima Nova" panose="020B0604020202020204" charset="0"/>
                <a:ea typeface="PMingLiU" panose="020B0604030504040204" pitchFamily="18" charset="-120"/>
              </a:rPr>
              <a:t>Does higher alcohol content lead to better wine quality? 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FA5B6-7BFE-010B-B07D-764EFA25F0CA}"/>
              </a:ext>
            </a:extLst>
          </p:cNvPr>
          <p:cNvSpPr txBox="1"/>
          <p:nvPr/>
        </p:nvSpPr>
        <p:spPr>
          <a:xfrm>
            <a:off x="1590551" y="1052101"/>
            <a:ext cx="69272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Proxima Nova" panose="020B0604020202020204" charset="0"/>
              </a:rPr>
              <a:t>Higher alcohol content is significantly associated with higher wine quality scores</a:t>
            </a:r>
            <a:r>
              <a:rPr lang="en-GB" dirty="0">
                <a:latin typeface="Proxima Nova" panose="020B0604020202020204" charset="0"/>
              </a:rPr>
              <a:t>, especially in red wines. </a:t>
            </a:r>
            <a:r>
              <a:rPr lang="en-GB" b="1" dirty="0">
                <a:latin typeface="Proxima Nova" panose="020B0604020202020204" charset="0"/>
              </a:rPr>
              <a:t>However!</a:t>
            </a:r>
            <a:r>
              <a:rPr lang="en-GB" dirty="0">
                <a:latin typeface="Proxima Nova" panose="020B0604020202020204" charset="0"/>
              </a:rPr>
              <a:t> This is </a:t>
            </a:r>
            <a:r>
              <a:rPr lang="en-GB" b="1" dirty="0">
                <a:latin typeface="Proxima Nova" panose="020B0604020202020204" charset="0"/>
              </a:rPr>
              <a:t>not always the case</a:t>
            </a:r>
            <a:r>
              <a:rPr lang="en-GB" dirty="0">
                <a:latin typeface="Proxima Nova" panose="020B0604020202020204" charset="0"/>
              </a:rPr>
              <a:t>, and alcohol alone </a:t>
            </a:r>
            <a:r>
              <a:rPr lang="en-GB" b="1" dirty="0">
                <a:latin typeface="Proxima Nova" panose="020B0604020202020204" charset="0"/>
              </a:rPr>
              <a:t>does not fully explain</a:t>
            </a:r>
            <a:r>
              <a:rPr lang="en-GB" dirty="0">
                <a:latin typeface="Proxima Nova" panose="020B0604020202020204" charset="0"/>
              </a:rPr>
              <a:t> how wine quality is perceived.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14C3B8-DB57-3757-8D71-C68BA63BB0DF}"/>
              </a:ext>
            </a:extLst>
          </p:cNvPr>
          <p:cNvSpPr txBox="1"/>
          <p:nvPr/>
        </p:nvSpPr>
        <p:spPr>
          <a:xfrm>
            <a:off x="1278824" y="1790765"/>
            <a:ext cx="7239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Key Findings: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Alcohol showed the </a:t>
            </a:r>
            <a:r>
              <a:rPr lang="en-GB" b="1" dirty="0">
                <a:latin typeface="Proxima Nova" panose="020B0604020202020204" charset="0"/>
              </a:rPr>
              <a:t>strongest correlation</a:t>
            </a:r>
            <a:r>
              <a:rPr lang="en-GB" dirty="0">
                <a:latin typeface="Proxima Nova" panose="020B0604020202020204" charset="0"/>
              </a:rPr>
              <a:t> with quality among all features.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In </a:t>
            </a:r>
            <a:r>
              <a:rPr lang="en-GB" b="1" dirty="0">
                <a:latin typeface="Proxima Nova" panose="020B0604020202020204" charset="0"/>
              </a:rPr>
              <a:t>red wine</a:t>
            </a:r>
            <a:r>
              <a:rPr lang="en-GB" dirty="0">
                <a:latin typeface="Proxima Nova" panose="020B0604020202020204" charset="0"/>
              </a:rPr>
              <a:t>, the relationship was clearer and more consistent.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In </a:t>
            </a:r>
            <a:r>
              <a:rPr lang="en-GB" b="1" dirty="0">
                <a:latin typeface="Proxima Nova" panose="020B0604020202020204" charset="0"/>
              </a:rPr>
              <a:t>white wine</a:t>
            </a:r>
            <a:r>
              <a:rPr lang="en-GB" dirty="0">
                <a:latin typeface="Proxima Nova" panose="020B0604020202020204" charset="0"/>
              </a:rPr>
              <a:t>, other features such as </a:t>
            </a:r>
            <a:r>
              <a:rPr lang="en-GB" b="1" dirty="0">
                <a:latin typeface="Proxima Nova" panose="020B0604020202020204" charset="0"/>
              </a:rPr>
              <a:t>free </a:t>
            </a:r>
            <a:r>
              <a:rPr lang="en-GB" b="1" dirty="0" err="1">
                <a:latin typeface="Proxima Nova" panose="020B0604020202020204" charset="0"/>
              </a:rPr>
              <a:t>sulfur</a:t>
            </a:r>
            <a:r>
              <a:rPr lang="en-GB" b="1" dirty="0">
                <a:latin typeface="Proxima Nova" panose="020B0604020202020204" charset="0"/>
              </a:rPr>
              <a:t> dioxide</a:t>
            </a:r>
            <a:r>
              <a:rPr lang="en-GB" dirty="0">
                <a:latin typeface="Proxima Nova" panose="020B0604020202020204" charset="0"/>
              </a:rPr>
              <a:t> and </a:t>
            </a:r>
            <a:r>
              <a:rPr lang="en-GB" b="1" dirty="0">
                <a:latin typeface="Proxima Nova" panose="020B0604020202020204" charset="0"/>
              </a:rPr>
              <a:t>acidity</a:t>
            </a:r>
            <a:r>
              <a:rPr lang="en-GB" dirty="0">
                <a:latin typeface="Proxima Nova" panose="020B0604020202020204" charset="0"/>
              </a:rPr>
              <a:t> had stronger influence after balancing.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The relationship between alcohol and quality is </a:t>
            </a:r>
            <a:r>
              <a:rPr lang="en-GB" b="1" dirty="0">
                <a:latin typeface="Proxima Nova" panose="020B0604020202020204" charset="0"/>
              </a:rPr>
              <a:t>not perfectly linear</a:t>
            </a:r>
            <a:r>
              <a:rPr lang="en-GB" dirty="0">
                <a:latin typeface="Proxima Nova" panose="020B0604020202020204" charset="0"/>
              </a:rPr>
              <a:t> – beyond a certain point, higher alcohol doesn't always mean better quality.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Machine learning models (Random Forest) confirmed that </a:t>
            </a:r>
            <a:r>
              <a:rPr lang="en-GB" b="1" dirty="0">
                <a:latin typeface="Proxima Nova" panose="020B0604020202020204" charset="0"/>
              </a:rPr>
              <a:t>alcohol is a key predictor in red wine and very important in white</a:t>
            </a:r>
            <a:r>
              <a:rPr lang="en-GB" dirty="0">
                <a:latin typeface="Proxima Nova" panose="020B0604020202020204" charset="0"/>
              </a:rPr>
              <a:t>, but performance improves when it's </a:t>
            </a:r>
            <a:r>
              <a:rPr lang="en-GB" b="1" dirty="0">
                <a:latin typeface="Proxima Nova" panose="020B0604020202020204" charset="0"/>
              </a:rPr>
              <a:t>combined with other features</a:t>
            </a:r>
            <a:r>
              <a:rPr lang="en-GB" dirty="0">
                <a:latin typeface="Proxima Nova" panose="020B0604020202020204" charset="0"/>
              </a:rPr>
              <a:t>.</a:t>
            </a:r>
            <a:r>
              <a:rPr lang="en-US" dirty="0">
                <a:latin typeface="Proxima Nova" panose="020B0604020202020204" charset="0"/>
              </a:rPr>
              <a:t> </a:t>
            </a:r>
          </a:p>
          <a:p>
            <a:r>
              <a:rPr lang="en-US" b="1" dirty="0">
                <a:latin typeface="Proxima Nova" panose="020B0604020202020204" charset="0"/>
              </a:rPr>
              <a:t>Limitations: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Proxima Nova" panose="020B0604020202020204" charset="0"/>
              </a:rPr>
              <a:t>Size of datasets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Models are based only on </a:t>
            </a:r>
            <a:r>
              <a:rPr lang="en-GB" b="1" dirty="0">
                <a:latin typeface="Proxima Nova" panose="020B0604020202020204" charset="0"/>
              </a:rPr>
              <a:t>physicochemical data</a:t>
            </a:r>
            <a:r>
              <a:rPr lang="en-GB" dirty="0">
                <a:latin typeface="Proxima Nova" panose="020B0604020202020204" charset="0"/>
              </a:rPr>
              <a:t> – they do not include </a:t>
            </a:r>
            <a:r>
              <a:rPr lang="en-GB" b="1" dirty="0">
                <a:latin typeface="Proxima Nova" panose="020B0604020202020204" charset="0"/>
              </a:rPr>
              <a:t>sensory features</a:t>
            </a:r>
            <a:r>
              <a:rPr lang="en-GB" dirty="0">
                <a:latin typeface="Proxima Nova" panose="020B0604020202020204" charset="0"/>
              </a:rPr>
              <a:t> (e.g. colour)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The </a:t>
            </a:r>
            <a:r>
              <a:rPr lang="en-GB" b="1" dirty="0">
                <a:latin typeface="Proxima Nova" panose="020B0604020202020204" charset="0"/>
              </a:rPr>
              <a:t>quality label</a:t>
            </a:r>
            <a:r>
              <a:rPr lang="en-GB" dirty="0">
                <a:latin typeface="Proxima Nova" panose="020B0604020202020204" charset="0"/>
              </a:rPr>
              <a:t> is subjective and based on human scoring.</a:t>
            </a:r>
            <a:endParaRPr lang="en-US" b="1" dirty="0">
              <a:latin typeface="Proxima Nova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2" name="Google Shape;7100;p129">
            <a:extLst>
              <a:ext uri="{FF2B5EF4-FFF2-40B4-BE49-F238E27FC236}">
                <a16:creationId xmlns:a16="http://schemas.microsoft.com/office/drawing/2014/main" id="{E31353EE-1E57-7541-5177-3FDDFBA3BA95}"/>
              </a:ext>
            </a:extLst>
          </p:cNvPr>
          <p:cNvSpPr/>
          <p:nvPr/>
        </p:nvSpPr>
        <p:spPr>
          <a:xfrm>
            <a:off x="869297" y="1114499"/>
            <a:ext cx="610641" cy="523220"/>
          </a:xfrm>
          <a:custGeom>
            <a:avLst/>
            <a:gdLst/>
            <a:ahLst/>
            <a:cxnLst/>
            <a:rect l="l" t="t" r="r" b="b"/>
            <a:pathLst>
              <a:path w="12477" h="12647" extrusionOk="0">
                <a:moveTo>
                  <a:pt x="3750" y="4538"/>
                </a:moveTo>
                <a:cubicBezTo>
                  <a:pt x="4223" y="4538"/>
                  <a:pt x="4601" y="4884"/>
                  <a:pt x="4601" y="5357"/>
                </a:cubicBezTo>
                <a:cubicBezTo>
                  <a:pt x="4601" y="5829"/>
                  <a:pt x="4223" y="6176"/>
                  <a:pt x="3750" y="6176"/>
                </a:cubicBezTo>
                <a:cubicBezTo>
                  <a:pt x="3277" y="6176"/>
                  <a:pt x="2931" y="5829"/>
                  <a:pt x="2931" y="5357"/>
                </a:cubicBezTo>
                <a:cubicBezTo>
                  <a:pt x="2931" y="4884"/>
                  <a:pt x="3277" y="4538"/>
                  <a:pt x="3750" y="4538"/>
                </a:cubicBezTo>
                <a:close/>
                <a:moveTo>
                  <a:pt x="6239" y="4538"/>
                </a:moveTo>
                <a:cubicBezTo>
                  <a:pt x="6711" y="4538"/>
                  <a:pt x="7058" y="4884"/>
                  <a:pt x="7058" y="5357"/>
                </a:cubicBezTo>
                <a:cubicBezTo>
                  <a:pt x="7058" y="5829"/>
                  <a:pt x="6711" y="6176"/>
                  <a:pt x="6239" y="6176"/>
                </a:cubicBezTo>
                <a:cubicBezTo>
                  <a:pt x="5766" y="6176"/>
                  <a:pt x="5420" y="5829"/>
                  <a:pt x="5420" y="5357"/>
                </a:cubicBezTo>
                <a:cubicBezTo>
                  <a:pt x="5420" y="4884"/>
                  <a:pt x="5766" y="4538"/>
                  <a:pt x="6239" y="4538"/>
                </a:cubicBezTo>
                <a:close/>
                <a:moveTo>
                  <a:pt x="8728" y="4538"/>
                </a:moveTo>
                <a:cubicBezTo>
                  <a:pt x="9200" y="4538"/>
                  <a:pt x="9547" y="4884"/>
                  <a:pt x="9547" y="5357"/>
                </a:cubicBezTo>
                <a:cubicBezTo>
                  <a:pt x="9547" y="5829"/>
                  <a:pt x="9200" y="6176"/>
                  <a:pt x="8728" y="6176"/>
                </a:cubicBezTo>
                <a:cubicBezTo>
                  <a:pt x="8255" y="6176"/>
                  <a:pt x="7877" y="5829"/>
                  <a:pt x="7877" y="5357"/>
                </a:cubicBezTo>
                <a:cubicBezTo>
                  <a:pt x="7877" y="4884"/>
                  <a:pt x="8255" y="4538"/>
                  <a:pt x="8728" y="4538"/>
                </a:cubicBezTo>
                <a:close/>
                <a:moveTo>
                  <a:pt x="6239" y="1"/>
                </a:moveTo>
                <a:cubicBezTo>
                  <a:pt x="2805" y="1"/>
                  <a:pt x="1" y="2395"/>
                  <a:pt x="1" y="5357"/>
                </a:cubicBezTo>
                <a:cubicBezTo>
                  <a:pt x="1" y="7436"/>
                  <a:pt x="1387" y="9200"/>
                  <a:pt x="3309" y="10082"/>
                </a:cubicBezTo>
                <a:lnTo>
                  <a:pt x="3309" y="12256"/>
                </a:lnTo>
                <a:cubicBezTo>
                  <a:pt x="3309" y="12486"/>
                  <a:pt x="3502" y="12646"/>
                  <a:pt x="3715" y="12646"/>
                </a:cubicBezTo>
                <a:cubicBezTo>
                  <a:pt x="3824" y="12646"/>
                  <a:pt x="3938" y="12604"/>
                  <a:pt x="4034" y="12508"/>
                </a:cubicBezTo>
                <a:lnTo>
                  <a:pt x="5609" y="10681"/>
                </a:lnTo>
                <a:cubicBezTo>
                  <a:pt x="5798" y="10681"/>
                  <a:pt x="5987" y="10713"/>
                  <a:pt x="6239" y="10713"/>
                </a:cubicBezTo>
                <a:cubicBezTo>
                  <a:pt x="9641" y="10713"/>
                  <a:pt x="12477" y="8350"/>
                  <a:pt x="12477" y="5357"/>
                </a:cubicBezTo>
                <a:cubicBezTo>
                  <a:pt x="12477" y="2395"/>
                  <a:pt x="9704" y="1"/>
                  <a:pt x="6239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35394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80E1B-EE6E-5F6B-DE14-A7B52D67D5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283577"/>
            <a:ext cx="5214300" cy="946200"/>
          </a:xfrm>
        </p:spPr>
        <p:txBody>
          <a:bodyPr/>
          <a:lstStyle/>
          <a:p>
            <a:r>
              <a:rPr lang="en-GB" dirty="0"/>
              <a:t>Tools &amp; Methods Used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2CC3DA-03B6-E44F-7FD3-514C62E4EABF}"/>
              </a:ext>
            </a:extLst>
          </p:cNvPr>
          <p:cNvSpPr txBox="1"/>
          <p:nvPr/>
        </p:nvSpPr>
        <p:spPr>
          <a:xfrm>
            <a:off x="1025236" y="1080655"/>
            <a:ext cx="34636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Exploratory Data Analysis (EDA):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Python, Pandas, Seaborn, Matplotlib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Distribution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Correlation matrices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Scatter plots and boxplots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0F542C-3C1D-9F74-1240-50D7313592FB}"/>
              </a:ext>
            </a:extLst>
          </p:cNvPr>
          <p:cNvSpPr txBox="1"/>
          <p:nvPr/>
        </p:nvSpPr>
        <p:spPr>
          <a:xfrm>
            <a:off x="1025236" y="2521103"/>
            <a:ext cx="293023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Machine Learning Algorithms: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Decision Tree Classifier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Random Forest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Train-test split (scikit-learn)</a:t>
            </a:r>
            <a:r>
              <a:rPr lang="en-US" dirty="0">
                <a:latin typeface="Proxima Nova" panose="020B060402020202020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AB8B47-C536-8963-8044-BD4DDA4CE0AB}"/>
              </a:ext>
            </a:extLst>
          </p:cNvPr>
          <p:cNvSpPr txBox="1"/>
          <p:nvPr/>
        </p:nvSpPr>
        <p:spPr>
          <a:xfrm>
            <a:off x="5105400" y="2462407"/>
            <a:ext cx="32696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Preprocessing and balancing: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Feature selection (top 4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Ablation testing (removing/adding features)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Proxima Nova" panose="020B0604020202020204" charset="0"/>
              </a:rPr>
              <a:t>SMOTE (Synthetic </a:t>
            </a:r>
            <a:r>
              <a:rPr lang="en-GB" dirty="0">
                <a:latin typeface="Proxima Nova" panose="020B0604020202020204" charset="0"/>
              </a:rPr>
              <a:t>Minority Oversampling Technique) for class imbalance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816C25-8968-F78D-74CA-384A3ECD25FC}"/>
              </a:ext>
            </a:extLst>
          </p:cNvPr>
          <p:cNvSpPr txBox="1"/>
          <p:nvPr/>
        </p:nvSpPr>
        <p:spPr>
          <a:xfrm>
            <a:off x="5105400" y="1080655"/>
            <a:ext cx="27639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roxima Nova" panose="020B0604020202020204" charset="0"/>
              </a:rPr>
              <a:t>Evaluation Metrics: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Accuracy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Confusion matrix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Proxima Nova" panose="020B0604020202020204" charset="0"/>
              </a:rPr>
              <a:t>Feature importance scores</a:t>
            </a:r>
          </a:p>
        </p:txBody>
      </p:sp>
      <p:sp>
        <p:nvSpPr>
          <p:cNvPr id="8" name="Google Shape;6782;p128">
            <a:extLst>
              <a:ext uri="{FF2B5EF4-FFF2-40B4-BE49-F238E27FC236}">
                <a16:creationId xmlns:a16="http://schemas.microsoft.com/office/drawing/2014/main" id="{60C6736D-FB20-9DAA-FB8A-15EBC75FF9D4}"/>
              </a:ext>
            </a:extLst>
          </p:cNvPr>
          <p:cNvSpPr/>
          <p:nvPr/>
        </p:nvSpPr>
        <p:spPr>
          <a:xfrm>
            <a:off x="3657599" y="1665430"/>
            <a:ext cx="484683" cy="512381"/>
          </a:xfrm>
          <a:custGeom>
            <a:avLst/>
            <a:gdLst/>
            <a:ahLst/>
            <a:cxnLst/>
            <a:rect l="l" t="t" r="r" b="b"/>
            <a:pathLst>
              <a:path w="18956" h="17942" extrusionOk="0">
                <a:moveTo>
                  <a:pt x="6270" y="9375"/>
                </a:moveTo>
                <a:lnTo>
                  <a:pt x="6267" y="16812"/>
                </a:lnTo>
                <a:lnTo>
                  <a:pt x="1130" y="16812"/>
                </a:lnTo>
                <a:lnTo>
                  <a:pt x="1130" y="13545"/>
                </a:lnTo>
                <a:lnTo>
                  <a:pt x="6270" y="9375"/>
                </a:lnTo>
                <a:close/>
                <a:moveTo>
                  <a:pt x="7399" y="9116"/>
                </a:moveTo>
                <a:lnTo>
                  <a:pt x="12103" y="11534"/>
                </a:lnTo>
                <a:lnTo>
                  <a:pt x="12100" y="16812"/>
                </a:lnTo>
                <a:lnTo>
                  <a:pt x="7399" y="16812"/>
                </a:lnTo>
                <a:lnTo>
                  <a:pt x="7399" y="9116"/>
                </a:lnTo>
                <a:close/>
                <a:moveTo>
                  <a:pt x="564" y="1"/>
                </a:moveTo>
                <a:cubicBezTo>
                  <a:pt x="251" y="1"/>
                  <a:pt x="1" y="254"/>
                  <a:pt x="1" y="564"/>
                </a:cubicBezTo>
                <a:lnTo>
                  <a:pt x="1" y="13274"/>
                </a:lnTo>
                <a:lnTo>
                  <a:pt x="1" y="17376"/>
                </a:lnTo>
                <a:cubicBezTo>
                  <a:pt x="1" y="17689"/>
                  <a:pt x="251" y="17942"/>
                  <a:pt x="564" y="17942"/>
                </a:cubicBezTo>
                <a:lnTo>
                  <a:pt x="18324" y="17942"/>
                </a:lnTo>
                <a:cubicBezTo>
                  <a:pt x="18637" y="17942"/>
                  <a:pt x="18890" y="17689"/>
                  <a:pt x="18890" y="17376"/>
                </a:cubicBezTo>
                <a:cubicBezTo>
                  <a:pt x="18890" y="17062"/>
                  <a:pt x="18637" y="16812"/>
                  <a:pt x="18324" y="16812"/>
                </a:cubicBezTo>
                <a:lnTo>
                  <a:pt x="13232" y="16812"/>
                </a:lnTo>
                <a:lnTo>
                  <a:pt x="13232" y="11425"/>
                </a:lnTo>
                <a:lnTo>
                  <a:pt x="16210" y="8444"/>
                </a:lnTo>
                <a:lnTo>
                  <a:pt x="17400" y="9634"/>
                </a:lnTo>
                <a:cubicBezTo>
                  <a:pt x="17514" y="9748"/>
                  <a:pt x="17656" y="9799"/>
                  <a:pt x="17796" y="9799"/>
                </a:cubicBezTo>
                <a:cubicBezTo>
                  <a:pt x="18059" y="9799"/>
                  <a:pt x="18314" y="9616"/>
                  <a:pt x="18357" y="9317"/>
                </a:cubicBezTo>
                <a:lnTo>
                  <a:pt x="18905" y="5592"/>
                </a:lnTo>
                <a:cubicBezTo>
                  <a:pt x="18955" y="5247"/>
                  <a:pt x="18683" y="4948"/>
                  <a:pt x="18347" y="4948"/>
                </a:cubicBezTo>
                <a:cubicBezTo>
                  <a:pt x="18320" y="4948"/>
                  <a:pt x="18292" y="4950"/>
                  <a:pt x="18264" y="4954"/>
                </a:cubicBezTo>
                <a:lnTo>
                  <a:pt x="14539" y="5502"/>
                </a:lnTo>
                <a:cubicBezTo>
                  <a:pt x="14078" y="5568"/>
                  <a:pt x="13895" y="6132"/>
                  <a:pt x="14223" y="6460"/>
                </a:cubicBezTo>
                <a:lnTo>
                  <a:pt x="15412" y="7649"/>
                </a:lnTo>
                <a:lnTo>
                  <a:pt x="12558" y="10501"/>
                </a:lnTo>
                <a:lnTo>
                  <a:pt x="7092" y="7688"/>
                </a:lnTo>
                <a:lnTo>
                  <a:pt x="7059" y="7673"/>
                </a:lnTo>
                <a:lnTo>
                  <a:pt x="7044" y="7667"/>
                </a:lnTo>
                <a:cubicBezTo>
                  <a:pt x="7032" y="7661"/>
                  <a:pt x="7020" y="7658"/>
                  <a:pt x="7008" y="7655"/>
                </a:cubicBezTo>
                <a:cubicBezTo>
                  <a:pt x="7002" y="7652"/>
                  <a:pt x="6996" y="7649"/>
                  <a:pt x="6990" y="7649"/>
                </a:cubicBezTo>
                <a:lnTo>
                  <a:pt x="6957" y="7640"/>
                </a:lnTo>
                <a:lnTo>
                  <a:pt x="6942" y="7637"/>
                </a:lnTo>
                <a:cubicBezTo>
                  <a:pt x="6926" y="7634"/>
                  <a:pt x="6908" y="7631"/>
                  <a:pt x="6893" y="7628"/>
                </a:cubicBezTo>
                <a:lnTo>
                  <a:pt x="6770" y="7628"/>
                </a:lnTo>
                <a:cubicBezTo>
                  <a:pt x="6758" y="7631"/>
                  <a:pt x="6743" y="7634"/>
                  <a:pt x="6728" y="7637"/>
                </a:cubicBezTo>
                <a:lnTo>
                  <a:pt x="6710" y="7640"/>
                </a:lnTo>
                <a:lnTo>
                  <a:pt x="6680" y="7649"/>
                </a:lnTo>
                <a:lnTo>
                  <a:pt x="6658" y="7652"/>
                </a:lnTo>
                <a:cubicBezTo>
                  <a:pt x="6646" y="7658"/>
                  <a:pt x="6631" y="7664"/>
                  <a:pt x="6616" y="7670"/>
                </a:cubicBezTo>
                <a:cubicBezTo>
                  <a:pt x="6610" y="7670"/>
                  <a:pt x="6607" y="7673"/>
                  <a:pt x="6601" y="7676"/>
                </a:cubicBezTo>
                <a:cubicBezTo>
                  <a:pt x="6595" y="7679"/>
                  <a:pt x="6583" y="7685"/>
                  <a:pt x="6574" y="7688"/>
                </a:cubicBezTo>
                <a:lnTo>
                  <a:pt x="6556" y="7700"/>
                </a:lnTo>
                <a:cubicBezTo>
                  <a:pt x="6547" y="7703"/>
                  <a:pt x="6538" y="7709"/>
                  <a:pt x="6529" y="7715"/>
                </a:cubicBezTo>
                <a:lnTo>
                  <a:pt x="6514" y="7724"/>
                </a:lnTo>
                <a:cubicBezTo>
                  <a:pt x="6502" y="7733"/>
                  <a:pt x="6490" y="7743"/>
                  <a:pt x="6475" y="7752"/>
                </a:cubicBezTo>
                <a:lnTo>
                  <a:pt x="6475" y="7755"/>
                </a:lnTo>
                <a:lnTo>
                  <a:pt x="1130" y="12091"/>
                </a:lnTo>
                <a:lnTo>
                  <a:pt x="1130" y="564"/>
                </a:lnTo>
                <a:cubicBezTo>
                  <a:pt x="1130" y="254"/>
                  <a:pt x="877" y="1"/>
                  <a:pt x="564" y="1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20" name="Google Shape;6749;p128">
            <a:extLst>
              <a:ext uri="{FF2B5EF4-FFF2-40B4-BE49-F238E27FC236}">
                <a16:creationId xmlns:a16="http://schemas.microsoft.com/office/drawing/2014/main" id="{EC75CB5F-65F6-2D53-FA02-08DCF791D62E}"/>
              </a:ext>
            </a:extLst>
          </p:cNvPr>
          <p:cNvGrpSpPr/>
          <p:nvPr/>
        </p:nvGrpSpPr>
        <p:grpSpPr>
          <a:xfrm>
            <a:off x="7081564" y="1140257"/>
            <a:ext cx="442702" cy="422295"/>
            <a:chOff x="5049725" y="1435050"/>
            <a:chExt cx="486550" cy="481850"/>
          </a:xfrm>
          <a:solidFill>
            <a:schemeClr val="bg2"/>
          </a:solidFill>
        </p:grpSpPr>
        <p:sp>
          <p:nvSpPr>
            <p:cNvPr id="21" name="Google Shape;6750;p128">
              <a:extLst>
                <a:ext uri="{FF2B5EF4-FFF2-40B4-BE49-F238E27FC236}">
                  <a16:creationId xmlns:a16="http://schemas.microsoft.com/office/drawing/2014/main" id="{E2F77B63-47C4-F677-AD56-D29C57F81403}"/>
                </a:ext>
              </a:extLst>
            </p:cNvPr>
            <p:cNvSpPr/>
            <p:nvPr/>
          </p:nvSpPr>
          <p:spPr>
            <a:xfrm>
              <a:off x="5136300" y="1519775"/>
              <a:ext cx="310550" cy="310550"/>
            </a:xfrm>
            <a:custGeom>
              <a:avLst/>
              <a:gdLst/>
              <a:ahLst/>
              <a:cxnLst/>
              <a:rect l="l" t="t" r="r" b="b"/>
              <a:pathLst>
                <a:path w="12422" h="12422" extrusionOk="0">
                  <a:moveTo>
                    <a:pt x="6209" y="1"/>
                  </a:moveTo>
                  <a:cubicBezTo>
                    <a:pt x="2786" y="1"/>
                    <a:pt x="0" y="2786"/>
                    <a:pt x="0" y="6213"/>
                  </a:cubicBezTo>
                  <a:cubicBezTo>
                    <a:pt x="0" y="9637"/>
                    <a:pt x="2786" y="12422"/>
                    <a:pt x="6209" y="12422"/>
                  </a:cubicBezTo>
                  <a:cubicBezTo>
                    <a:pt x="9636" y="12422"/>
                    <a:pt x="12422" y="9637"/>
                    <a:pt x="12422" y="6213"/>
                  </a:cubicBezTo>
                  <a:cubicBezTo>
                    <a:pt x="12422" y="5219"/>
                    <a:pt x="12160" y="4258"/>
                    <a:pt x="11711" y="3388"/>
                  </a:cubicBezTo>
                  <a:lnTo>
                    <a:pt x="11428" y="3388"/>
                  </a:lnTo>
                  <a:lnTo>
                    <a:pt x="10780" y="4036"/>
                  </a:lnTo>
                  <a:cubicBezTo>
                    <a:pt x="11112" y="4713"/>
                    <a:pt x="11286" y="5457"/>
                    <a:pt x="11292" y="6213"/>
                  </a:cubicBezTo>
                  <a:cubicBezTo>
                    <a:pt x="11292" y="9013"/>
                    <a:pt x="9010" y="11293"/>
                    <a:pt x="6209" y="11293"/>
                  </a:cubicBezTo>
                  <a:cubicBezTo>
                    <a:pt x="3409" y="11293"/>
                    <a:pt x="1129" y="9013"/>
                    <a:pt x="1129" y="6213"/>
                  </a:cubicBezTo>
                  <a:cubicBezTo>
                    <a:pt x="1129" y="3409"/>
                    <a:pt x="3409" y="1130"/>
                    <a:pt x="6209" y="1130"/>
                  </a:cubicBezTo>
                  <a:cubicBezTo>
                    <a:pt x="6965" y="1133"/>
                    <a:pt x="7709" y="1307"/>
                    <a:pt x="8387" y="1639"/>
                  </a:cubicBezTo>
                  <a:lnTo>
                    <a:pt x="9034" y="994"/>
                  </a:lnTo>
                  <a:lnTo>
                    <a:pt x="9034" y="708"/>
                  </a:lnTo>
                  <a:cubicBezTo>
                    <a:pt x="8164" y="260"/>
                    <a:pt x="7203" y="1"/>
                    <a:pt x="62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6751;p128">
              <a:extLst>
                <a:ext uri="{FF2B5EF4-FFF2-40B4-BE49-F238E27FC236}">
                  <a16:creationId xmlns:a16="http://schemas.microsoft.com/office/drawing/2014/main" id="{ECD431FB-893A-3B56-E8D3-A71556D6C190}"/>
                </a:ext>
              </a:extLst>
            </p:cNvPr>
            <p:cNvSpPr/>
            <p:nvPr/>
          </p:nvSpPr>
          <p:spPr>
            <a:xfrm>
              <a:off x="5184925" y="157625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4" y="0"/>
                  </a:moveTo>
                  <a:cubicBezTo>
                    <a:pt x="2665" y="0"/>
                    <a:pt x="1226" y="964"/>
                    <a:pt x="612" y="2439"/>
                  </a:cubicBezTo>
                  <a:cubicBezTo>
                    <a:pt x="0" y="3918"/>
                    <a:pt x="341" y="5616"/>
                    <a:pt x="1470" y="6748"/>
                  </a:cubicBezTo>
                  <a:cubicBezTo>
                    <a:pt x="2225" y="7503"/>
                    <a:pt x="3236" y="7904"/>
                    <a:pt x="4264" y="7904"/>
                  </a:cubicBezTo>
                  <a:cubicBezTo>
                    <a:pt x="4774" y="7904"/>
                    <a:pt x="5287" y="7806"/>
                    <a:pt x="5776" y="7603"/>
                  </a:cubicBezTo>
                  <a:cubicBezTo>
                    <a:pt x="7255" y="6992"/>
                    <a:pt x="8218" y="5550"/>
                    <a:pt x="8218" y="3954"/>
                  </a:cubicBezTo>
                  <a:cubicBezTo>
                    <a:pt x="8212" y="3502"/>
                    <a:pt x="8131" y="3059"/>
                    <a:pt x="7974" y="2638"/>
                  </a:cubicBezTo>
                  <a:lnTo>
                    <a:pt x="7050" y="3565"/>
                  </a:lnTo>
                  <a:cubicBezTo>
                    <a:pt x="7071" y="3692"/>
                    <a:pt x="7083" y="3821"/>
                    <a:pt x="7089" y="3954"/>
                  </a:cubicBezTo>
                  <a:cubicBezTo>
                    <a:pt x="7089" y="5095"/>
                    <a:pt x="6399" y="6125"/>
                    <a:pt x="5345" y="6562"/>
                  </a:cubicBezTo>
                  <a:cubicBezTo>
                    <a:pt x="4996" y="6706"/>
                    <a:pt x="4629" y="6776"/>
                    <a:pt x="4265" y="6776"/>
                  </a:cubicBezTo>
                  <a:cubicBezTo>
                    <a:pt x="3530" y="6776"/>
                    <a:pt x="2808" y="6489"/>
                    <a:pt x="2268" y="5947"/>
                  </a:cubicBezTo>
                  <a:cubicBezTo>
                    <a:pt x="1461" y="5140"/>
                    <a:pt x="1220" y="3927"/>
                    <a:pt x="1657" y="2873"/>
                  </a:cubicBezTo>
                  <a:cubicBezTo>
                    <a:pt x="2093" y="1816"/>
                    <a:pt x="3123" y="1129"/>
                    <a:pt x="4264" y="1129"/>
                  </a:cubicBezTo>
                  <a:cubicBezTo>
                    <a:pt x="4394" y="1132"/>
                    <a:pt x="4523" y="1144"/>
                    <a:pt x="4653" y="1168"/>
                  </a:cubicBezTo>
                  <a:lnTo>
                    <a:pt x="5580" y="241"/>
                  </a:lnTo>
                  <a:cubicBezTo>
                    <a:pt x="5159" y="84"/>
                    <a:pt x="4713" y="3"/>
                    <a:pt x="426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3" name="Google Shape;6752;p128">
              <a:extLst>
                <a:ext uri="{FF2B5EF4-FFF2-40B4-BE49-F238E27FC236}">
                  <a16:creationId xmlns:a16="http://schemas.microsoft.com/office/drawing/2014/main" id="{B919389F-482C-CAD3-8604-20F26A101CD6}"/>
                </a:ext>
              </a:extLst>
            </p:cNvPr>
            <p:cNvSpPr/>
            <p:nvPr/>
          </p:nvSpPr>
          <p:spPr>
            <a:xfrm>
              <a:off x="5049725" y="1435075"/>
              <a:ext cx="481825" cy="481825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9672" y="1"/>
                  </a:moveTo>
                  <a:cubicBezTo>
                    <a:pt x="4379" y="1"/>
                    <a:pt x="0" y="4307"/>
                    <a:pt x="0" y="9601"/>
                  </a:cubicBezTo>
                  <a:cubicBezTo>
                    <a:pt x="0" y="14892"/>
                    <a:pt x="4379" y="19273"/>
                    <a:pt x="9672" y="19273"/>
                  </a:cubicBezTo>
                  <a:cubicBezTo>
                    <a:pt x="14966" y="19273"/>
                    <a:pt x="19272" y="14892"/>
                    <a:pt x="19272" y="9601"/>
                  </a:cubicBezTo>
                  <a:cubicBezTo>
                    <a:pt x="19269" y="8204"/>
                    <a:pt x="18962" y="6821"/>
                    <a:pt x="18369" y="5557"/>
                  </a:cubicBezTo>
                  <a:lnTo>
                    <a:pt x="17646" y="6279"/>
                  </a:lnTo>
                  <a:cubicBezTo>
                    <a:pt x="17327" y="6599"/>
                    <a:pt x="16896" y="6776"/>
                    <a:pt x="16448" y="6776"/>
                  </a:cubicBezTo>
                  <a:lnTo>
                    <a:pt x="16430" y="6776"/>
                  </a:lnTo>
                  <a:cubicBezTo>
                    <a:pt x="16809" y="7671"/>
                    <a:pt x="17008" y="8628"/>
                    <a:pt x="17014" y="9601"/>
                  </a:cubicBezTo>
                  <a:cubicBezTo>
                    <a:pt x="17014" y="13648"/>
                    <a:pt x="13720" y="16939"/>
                    <a:pt x="9672" y="16939"/>
                  </a:cubicBezTo>
                  <a:cubicBezTo>
                    <a:pt x="5625" y="16939"/>
                    <a:pt x="2334" y="13648"/>
                    <a:pt x="2334" y="9601"/>
                  </a:cubicBezTo>
                  <a:cubicBezTo>
                    <a:pt x="2334" y="5554"/>
                    <a:pt x="5625" y="2259"/>
                    <a:pt x="9672" y="2259"/>
                  </a:cubicBezTo>
                  <a:cubicBezTo>
                    <a:pt x="10642" y="2265"/>
                    <a:pt x="11603" y="2464"/>
                    <a:pt x="12497" y="2844"/>
                  </a:cubicBezTo>
                  <a:lnTo>
                    <a:pt x="12497" y="2825"/>
                  </a:lnTo>
                  <a:cubicBezTo>
                    <a:pt x="12494" y="2374"/>
                    <a:pt x="12672" y="1943"/>
                    <a:pt x="12991" y="1627"/>
                  </a:cubicBezTo>
                  <a:lnTo>
                    <a:pt x="13713" y="904"/>
                  </a:lnTo>
                  <a:cubicBezTo>
                    <a:pt x="12449" y="311"/>
                    <a:pt x="11070" y="4"/>
                    <a:pt x="96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" name="Google Shape;6753;p128">
              <a:extLst>
                <a:ext uri="{FF2B5EF4-FFF2-40B4-BE49-F238E27FC236}">
                  <a16:creationId xmlns:a16="http://schemas.microsoft.com/office/drawing/2014/main" id="{4CCE6428-08AF-7D5F-8D94-F6054ED11448}"/>
                </a:ext>
              </a:extLst>
            </p:cNvPr>
            <p:cNvSpPr/>
            <p:nvPr/>
          </p:nvSpPr>
          <p:spPr>
            <a:xfrm>
              <a:off x="5245825" y="1435050"/>
              <a:ext cx="290450" cy="282350"/>
            </a:xfrm>
            <a:custGeom>
              <a:avLst/>
              <a:gdLst/>
              <a:ahLst/>
              <a:cxnLst/>
              <a:rect l="l" t="t" r="r" b="b"/>
              <a:pathLst>
                <a:path w="11618" h="11294" extrusionOk="0">
                  <a:moveTo>
                    <a:pt x="8601" y="1"/>
                  </a:moveTo>
                  <a:cubicBezTo>
                    <a:pt x="8461" y="1"/>
                    <a:pt x="8319" y="52"/>
                    <a:pt x="8203" y="168"/>
                  </a:cubicBezTo>
                  <a:lnTo>
                    <a:pt x="5945" y="2426"/>
                  </a:lnTo>
                  <a:cubicBezTo>
                    <a:pt x="5839" y="2531"/>
                    <a:pt x="5779" y="2676"/>
                    <a:pt x="5782" y="2826"/>
                  </a:cubicBezTo>
                  <a:lnTo>
                    <a:pt x="5782" y="4850"/>
                  </a:lnTo>
                  <a:lnTo>
                    <a:pt x="2554" y="8075"/>
                  </a:lnTo>
                  <a:cubicBezTo>
                    <a:pt x="2328" y="7967"/>
                    <a:pt x="2081" y="7906"/>
                    <a:pt x="1828" y="7906"/>
                  </a:cubicBezTo>
                  <a:cubicBezTo>
                    <a:pt x="1142" y="7906"/>
                    <a:pt x="525" y="8319"/>
                    <a:pt x="263" y="8951"/>
                  </a:cubicBezTo>
                  <a:cubicBezTo>
                    <a:pt x="1" y="9584"/>
                    <a:pt x="145" y="10312"/>
                    <a:pt x="630" y="10797"/>
                  </a:cubicBezTo>
                  <a:cubicBezTo>
                    <a:pt x="954" y="11122"/>
                    <a:pt x="1388" y="11294"/>
                    <a:pt x="1828" y="11294"/>
                  </a:cubicBezTo>
                  <a:cubicBezTo>
                    <a:pt x="2046" y="11294"/>
                    <a:pt x="2266" y="11251"/>
                    <a:pt x="2476" y="11165"/>
                  </a:cubicBezTo>
                  <a:cubicBezTo>
                    <a:pt x="3108" y="10903"/>
                    <a:pt x="3524" y="10285"/>
                    <a:pt x="3524" y="9602"/>
                  </a:cubicBezTo>
                  <a:cubicBezTo>
                    <a:pt x="3521" y="9349"/>
                    <a:pt x="3463" y="9102"/>
                    <a:pt x="3352" y="8876"/>
                  </a:cubicBezTo>
                  <a:lnTo>
                    <a:pt x="6580" y="5648"/>
                  </a:lnTo>
                  <a:lnTo>
                    <a:pt x="8604" y="5648"/>
                  </a:lnTo>
                  <a:cubicBezTo>
                    <a:pt x="8754" y="5648"/>
                    <a:pt x="8896" y="5588"/>
                    <a:pt x="9004" y="5482"/>
                  </a:cubicBezTo>
                  <a:lnTo>
                    <a:pt x="11263" y="3224"/>
                  </a:lnTo>
                  <a:cubicBezTo>
                    <a:pt x="11618" y="2869"/>
                    <a:pt x="11365" y="2260"/>
                    <a:pt x="10862" y="2260"/>
                  </a:cubicBezTo>
                  <a:lnTo>
                    <a:pt x="9170" y="2260"/>
                  </a:lnTo>
                  <a:lnTo>
                    <a:pt x="9170" y="568"/>
                  </a:lnTo>
                  <a:cubicBezTo>
                    <a:pt x="9170" y="226"/>
                    <a:pt x="8892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" name="Google Shape;8054;p131">
            <a:extLst>
              <a:ext uri="{FF2B5EF4-FFF2-40B4-BE49-F238E27FC236}">
                <a16:creationId xmlns:a16="http://schemas.microsoft.com/office/drawing/2014/main" id="{A02F78B2-F37B-DFED-BD6D-ABDBD4CB26AE}"/>
              </a:ext>
            </a:extLst>
          </p:cNvPr>
          <p:cNvGrpSpPr/>
          <p:nvPr/>
        </p:nvGrpSpPr>
        <p:grpSpPr>
          <a:xfrm>
            <a:off x="3657599" y="2798003"/>
            <a:ext cx="535490" cy="498562"/>
            <a:chOff x="-31455100" y="3909350"/>
            <a:chExt cx="294600" cy="293800"/>
          </a:xfrm>
          <a:solidFill>
            <a:schemeClr val="bg2"/>
          </a:solidFill>
        </p:grpSpPr>
        <p:sp>
          <p:nvSpPr>
            <p:cNvPr id="26" name="Google Shape;8055;p131">
              <a:extLst>
                <a:ext uri="{FF2B5EF4-FFF2-40B4-BE49-F238E27FC236}">
                  <a16:creationId xmlns:a16="http://schemas.microsoft.com/office/drawing/2014/main" id="{CB80811F-CDCA-2660-0386-85FE738D9622}"/>
                </a:ext>
              </a:extLst>
            </p:cNvPr>
            <p:cNvSpPr/>
            <p:nvPr/>
          </p:nvSpPr>
          <p:spPr>
            <a:xfrm>
              <a:off x="-31455100" y="3909350"/>
              <a:ext cx="294600" cy="293800"/>
            </a:xfrm>
            <a:custGeom>
              <a:avLst/>
              <a:gdLst/>
              <a:ahLst/>
              <a:cxnLst/>
              <a:rect l="l" t="t" r="r" b="b"/>
              <a:pathLst>
                <a:path w="11784" h="11752" extrusionOk="0">
                  <a:moveTo>
                    <a:pt x="5199" y="1"/>
                  </a:moveTo>
                  <a:cubicBezTo>
                    <a:pt x="5042" y="1"/>
                    <a:pt x="4916" y="127"/>
                    <a:pt x="4884" y="284"/>
                  </a:cubicBezTo>
                  <a:lnTo>
                    <a:pt x="4727" y="883"/>
                  </a:lnTo>
                  <a:cubicBezTo>
                    <a:pt x="4191" y="977"/>
                    <a:pt x="3655" y="1229"/>
                    <a:pt x="3151" y="1513"/>
                  </a:cubicBezTo>
                  <a:lnTo>
                    <a:pt x="2647" y="1229"/>
                  </a:lnTo>
                  <a:cubicBezTo>
                    <a:pt x="2599" y="1205"/>
                    <a:pt x="2542" y="1195"/>
                    <a:pt x="2482" y="1195"/>
                  </a:cubicBezTo>
                  <a:cubicBezTo>
                    <a:pt x="2386" y="1195"/>
                    <a:pt x="2284" y="1222"/>
                    <a:pt x="2206" y="1261"/>
                  </a:cubicBezTo>
                  <a:lnTo>
                    <a:pt x="1261" y="2206"/>
                  </a:lnTo>
                  <a:cubicBezTo>
                    <a:pt x="1135" y="2332"/>
                    <a:pt x="1135" y="2490"/>
                    <a:pt x="1230" y="2647"/>
                  </a:cubicBezTo>
                  <a:lnTo>
                    <a:pt x="1513" y="3151"/>
                  </a:lnTo>
                  <a:cubicBezTo>
                    <a:pt x="1198" y="3624"/>
                    <a:pt x="978" y="4191"/>
                    <a:pt x="883" y="4726"/>
                  </a:cubicBezTo>
                  <a:lnTo>
                    <a:pt x="284" y="4884"/>
                  </a:lnTo>
                  <a:cubicBezTo>
                    <a:pt x="127" y="4947"/>
                    <a:pt x="1" y="5041"/>
                    <a:pt x="1" y="5199"/>
                  </a:cubicBezTo>
                  <a:lnTo>
                    <a:pt x="1" y="6585"/>
                  </a:lnTo>
                  <a:cubicBezTo>
                    <a:pt x="1" y="6743"/>
                    <a:pt x="127" y="6869"/>
                    <a:pt x="284" y="6900"/>
                  </a:cubicBezTo>
                  <a:lnTo>
                    <a:pt x="883" y="7058"/>
                  </a:lnTo>
                  <a:cubicBezTo>
                    <a:pt x="946" y="7404"/>
                    <a:pt x="1072" y="7782"/>
                    <a:pt x="1230" y="8129"/>
                  </a:cubicBezTo>
                  <a:cubicBezTo>
                    <a:pt x="1504" y="7854"/>
                    <a:pt x="2843" y="6486"/>
                    <a:pt x="2841" y="6486"/>
                  </a:cubicBezTo>
                  <a:lnTo>
                    <a:pt x="2841" y="6486"/>
                  </a:lnTo>
                  <a:cubicBezTo>
                    <a:pt x="2841" y="6486"/>
                    <a:pt x="2839" y="6488"/>
                    <a:pt x="2836" y="6491"/>
                  </a:cubicBezTo>
                  <a:cubicBezTo>
                    <a:pt x="2836" y="6459"/>
                    <a:pt x="2805" y="6050"/>
                    <a:pt x="2805" y="5955"/>
                  </a:cubicBezTo>
                  <a:cubicBezTo>
                    <a:pt x="2773" y="4222"/>
                    <a:pt x="4191" y="2836"/>
                    <a:pt x="5861" y="2836"/>
                  </a:cubicBezTo>
                  <a:cubicBezTo>
                    <a:pt x="7562" y="2836"/>
                    <a:pt x="8948" y="4222"/>
                    <a:pt x="8948" y="5924"/>
                  </a:cubicBezTo>
                  <a:cubicBezTo>
                    <a:pt x="8948" y="7499"/>
                    <a:pt x="7751" y="8822"/>
                    <a:pt x="6113" y="8948"/>
                  </a:cubicBezTo>
                  <a:cubicBezTo>
                    <a:pt x="6066" y="8948"/>
                    <a:pt x="5963" y="8956"/>
                    <a:pt x="5821" y="8956"/>
                  </a:cubicBezTo>
                  <a:cubicBezTo>
                    <a:pt x="5680" y="8956"/>
                    <a:pt x="5499" y="8948"/>
                    <a:pt x="5294" y="8917"/>
                  </a:cubicBezTo>
                  <a:lnTo>
                    <a:pt x="3655" y="10523"/>
                  </a:lnTo>
                  <a:cubicBezTo>
                    <a:pt x="4034" y="10681"/>
                    <a:pt x="4349" y="10807"/>
                    <a:pt x="4727" y="10870"/>
                  </a:cubicBezTo>
                  <a:lnTo>
                    <a:pt x="4884" y="11468"/>
                  </a:lnTo>
                  <a:cubicBezTo>
                    <a:pt x="4916" y="11626"/>
                    <a:pt x="5042" y="11752"/>
                    <a:pt x="5199" y="11752"/>
                  </a:cubicBezTo>
                  <a:lnTo>
                    <a:pt x="6585" y="11752"/>
                  </a:lnTo>
                  <a:cubicBezTo>
                    <a:pt x="6743" y="11752"/>
                    <a:pt x="6869" y="11626"/>
                    <a:pt x="6901" y="11468"/>
                  </a:cubicBezTo>
                  <a:lnTo>
                    <a:pt x="7058" y="10870"/>
                  </a:lnTo>
                  <a:cubicBezTo>
                    <a:pt x="7594" y="10775"/>
                    <a:pt x="8129" y="10523"/>
                    <a:pt x="8633" y="10240"/>
                  </a:cubicBezTo>
                  <a:lnTo>
                    <a:pt x="9137" y="10523"/>
                  </a:lnTo>
                  <a:cubicBezTo>
                    <a:pt x="9185" y="10547"/>
                    <a:pt x="9243" y="10558"/>
                    <a:pt x="9302" y="10558"/>
                  </a:cubicBezTo>
                  <a:cubicBezTo>
                    <a:pt x="9399" y="10558"/>
                    <a:pt x="9501" y="10531"/>
                    <a:pt x="9578" y="10492"/>
                  </a:cubicBezTo>
                  <a:lnTo>
                    <a:pt x="10524" y="9547"/>
                  </a:lnTo>
                  <a:cubicBezTo>
                    <a:pt x="10650" y="9421"/>
                    <a:pt x="10650" y="9263"/>
                    <a:pt x="10555" y="9106"/>
                  </a:cubicBezTo>
                  <a:lnTo>
                    <a:pt x="10303" y="8601"/>
                  </a:lnTo>
                  <a:cubicBezTo>
                    <a:pt x="10618" y="8129"/>
                    <a:pt x="10807" y="7562"/>
                    <a:pt x="10933" y="7026"/>
                  </a:cubicBezTo>
                  <a:lnTo>
                    <a:pt x="11500" y="6869"/>
                  </a:lnTo>
                  <a:cubicBezTo>
                    <a:pt x="11658" y="6806"/>
                    <a:pt x="11784" y="6711"/>
                    <a:pt x="11784" y="6554"/>
                  </a:cubicBezTo>
                  <a:lnTo>
                    <a:pt x="11784" y="5167"/>
                  </a:lnTo>
                  <a:cubicBezTo>
                    <a:pt x="11752" y="5041"/>
                    <a:pt x="11658" y="4915"/>
                    <a:pt x="11500" y="4884"/>
                  </a:cubicBezTo>
                  <a:lnTo>
                    <a:pt x="10902" y="4726"/>
                  </a:lnTo>
                  <a:cubicBezTo>
                    <a:pt x="10807" y="4191"/>
                    <a:pt x="10555" y="3687"/>
                    <a:pt x="10272" y="3151"/>
                  </a:cubicBezTo>
                  <a:lnTo>
                    <a:pt x="10555" y="2647"/>
                  </a:lnTo>
                  <a:cubicBezTo>
                    <a:pt x="10650" y="2521"/>
                    <a:pt x="10587" y="2332"/>
                    <a:pt x="10524" y="2206"/>
                  </a:cubicBezTo>
                  <a:lnTo>
                    <a:pt x="9578" y="1261"/>
                  </a:lnTo>
                  <a:cubicBezTo>
                    <a:pt x="9509" y="1209"/>
                    <a:pt x="9430" y="1185"/>
                    <a:pt x="9347" y="1185"/>
                  </a:cubicBezTo>
                  <a:cubicBezTo>
                    <a:pt x="9279" y="1185"/>
                    <a:pt x="9208" y="1201"/>
                    <a:pt x="9137" y="1229"/>
                  </a:cubicBezTo>
                  <a:lnTo>
                    <a:pt x="8633" y="1513"/>
                  </a:lnTo>
                  <a:cubicBezTo>
                    <a:pt x="8161" y="1198"/>
                    <a:pt x="7594" y="977"/>
                    <a:pt x="7058" y="883"/>
                  </a:cubicBezTo>
                  <a:lnTo>
                    <a:pt x="6901" y="284"/>
                  </a:lnTo>
                  <a:cubicBezTo>
                    <a:pt x="6869" y="127"/>
                    <a:pt x="6743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56;p131">
              <a:extLst>
                <a:ext uri="{FF2B5EF4-FFF2-40B4-BE49-F238E27FC236}">
                  <a16:creationId xmlns:a16="http://schemas.microsoft.com/office/drawing/2014/main" id="{7F8C8B0F-BA93-002A-CCCD-632B864A4A4B}"/>
                </a:ext>
              </a:extLst>
            </p:cNvPr>
            <p:cNvSpPr/>
            <p:nvPr/>
          </p:nvSpPr>
          <p:spPr>
            <a:xfrm>
              <a:off x="-31455100" y="3997350"/>
              <a:ext cx="215050" cy="205025"/>
            </a:xfrm>
            <a:custGeom>
              <a:avLst/>
              <a:gdLst/>
              <a:ahLst/>
              <a:cxnLst/>
              <a:rect l="l" t="t" r="r" b="b"/>
              <a:pathLst>
                <a:path w="8602" h="8201" extrusionOk="0">
                  <a:moveTo>
                    <a:pt x="5939" y="0"/>
                  </a:moveTo>
                  <a:cubicBezTo>
                    <a:pt x="4729" y="0"/>
                    <a:pt x="3750" y="854"/>
                    <a:pt x="3561" y="1963"/>
                  </a:cubicBezTo>
                  <a:cubicBezTo>
                    <a:pt x="3466" y="2404"/>
                    <a:pt x="3498" y="2813"/>
                    <a:pt x="3624" y="3223"/>
                  </a:cubicBezTo>
                  <a:lnTo>
                    <a:pt x="410" y="6468"/>
                  </a:lnTo>
                  <a:cubicBezTo>
                    <a:pt x="1" y="6846"/>
                    <a:pt x="1" y="7507"/>
                    <a:pt x="410" y="7917"/>
                  </a:cubicBezTo>
                  <a:cubicBezTo>
                    <a:pt x="600" y="8106"/>
                    <a:pt x="852" y="8200"/>
                    <a:pt x="1111" y="8200"/>
                  </a:cubicBezTo>
                  <a:cubicBezTo>
                    <a:pt x="1371" y="8200"/>
                    <a:pt x="1639" y="8106"/>
                    <a:pt x="1860" y="7917"/>
                  </a:cubicBezTo>
                  <a:lnTo>
                    <a:pt x="5136" y="4640"/>
                  </a:lnTo>
                  <a:cubicBezTo>
                    <a:pt x="5388" y="4735"/>
                    <a:pt x="5664" y="4782"/>
                    <a:pt x="5947" y="4782"/>
                  </a:cubicBezTo>
                  <a:cubicBezTo>
                    <a:pt x="6231" y="4782"/>
                    <a:pt x="6522" y="4735"/>
                    <a:pt x="6806" y="4640"/>
                  </a:cubicBezTo>
                  <a:cubicBezTo>
                    <a:pt x="7846" y="4294"/>
                    <a:pt x="8602" y="3065"/>
                    <a:pt x="8224" y="1773"/>
                  </a:cubicBezTo>
                  <a:cubicBezTo>
                    <a:pt x="8192" y="1647"/>
                    <a:pt x="8129" y="1553"/>
                    <a:pt x="8003" y="1521"/>
                  </a:cubicBezTo>
                  <a:cubicBezTo>
                    <a:pt x="7972" y="1514"/>
                    <a:pt x="7942" y="1510"/>
                    <a:pt x="7914" y="1510"/>
                  </a:cubicBezTo>
                  <a:cubicBezTo>
                    <a:pt x="7830" y="1510"/>
                    <a:pt x="7759" y="1545"/>
                    <a:pt x="7688" y="1616"/>
                  </a:cubicBezTo>
                  <a:lnTo>
                    <a:pt x="6901" y="2404"/>
                  </a:lnTo>
                  <a:cubicBezTo>
                    <a:pt x="6759" y="2530"/>
                    <a:pt x="6578" y="2593"/>
                    <a:pt x="6400" y="2593"/>
                  </a:cubicBezTo>
                  <a:cubicBezTo>
                    <a:pt x="6223" y="2593"/>
                    <a:pt x="6050" y="2530"/>
                    <a:pt x="5924" y="2404"/>
                  </a:cubicBezTo>
                  <a:cubicBezTo>
                    <a:pt x="5640" y="2120"/>
                    <a:pt x="5640" y="1679"/>
                    <a:pt x="5924" y="1395"/>
                  </a:cubicBezTo>
                  <a:lnTo>
                    <a:pt x="6711" y="608"/>
                  </a:lnTo>
                  <a:cubicBezTo>
                    <a:pt x="6774" y="545"/>
                    <a:pt x="6806" y="419"/>
                    <a:pt x="6774" y="293"/>
                  </a:cubicBezTo>
                  <a:cubicBezTo>
                    <a:pt x="6743" y="198"/>
                    <a:pt x="6648" y="104"/>
                    <a:pt x="6554" y="72"/>
                  </a:cubicBezTo>
                  <a:cubicBezTo>
                    <a:pt x="6344" y="23"/>
                    <a:pt x="6139" y="0"/>
                    <a:pt x="593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7631;p130">
            <a:extLst>
              <a:ext uri="{FF2B5EF4-FFF2-40B4-BE49-F238E27FC236}">
                <a16:creationId xmlns:a16="http://schemas.microsoft.com/office/drawing/2014/main" id="{723DD2EE-0096-3FA9-58C5-BC14A753BFFA}"/>
              </a:ext>
            </a:extLst>
          </p:cNvPr>
          <p:cNvGrpSpPr/>
          <p:nvPr/>
        </p:nvGrpSpPr>
        <p:grpSpPr>
          <a:xfrm>
            <a:off x="8277643" y="2902306"/>
            <a:ext cx="506140" cy="494121"/>
            <a:chOff x="4266025" y="3609275"/>
            <a:chExt cx="299325" cy="277275"/>
          </a:xfrm>
          <a:solidFill>
            <a:schemeClr val="bg2"/>
          </a:solidFill>
        </p:grpSpPr>
        <p:sp>
          <p:nvSpPr>
            <p:cNvPr id="29" name="Google Shape;7632;p130">
              <a:extLst>
                <a:ext uri="{FF2B5EF4-FFF2-40B4-BE49-F238E27FC236}">
                  <a16:creationId xmlns:a16="http://schemas.microsoft.com/office/drawing/2014/main" id="{991916FF-9400-BA9D-896A-215F7D20545E}"/>
                </a:ext>
              </a:extLst>
            </p:cNvPr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30" name="Google Shape;7633;p130">
              <a:extLst>
                <a:ext uri="{FF2B5EF4-FFF2-40B4-BE49-F238E27FC236}">
                  <a16:creationId xmlns:a16="http://schemas.microsoft.com/office/drawing/2014/main" id="{9497763A-7C04-E49A-DFBF-E9F944601F2C}"/>
                </a:ext>
              </a:extLst>
            </p:cNvPr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2540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22EF6-BE6E-1623-CBD0-EFD3F3AA1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0670" y="1798192"/>
            <a:ext cx="5214300" cy="946200"/>
          </a:xfrm>
        </p:spPr>
        <p:txBody>
          <a:bodyPr/>
          <a:lstStyle/>
          <a:p>
            <a:r>
              <a:rPr lang="en-US" sz="4000" dirty="0"/>
              <a:t>Questions </a:t>
            </a:r>
            <a:endParaRPr lang="en-GB" sz="4000" dirty="0"/>
          </a:p>
        </p:txBody>
      </p:sp>
      <p:grpSp>
        <p:nvGrpSpPr>
          <p:cNvPr id="6" name="Google Shape;8156;p131">
            <a:extLst>
              <a:ext uri="{FF2B5EF4-FFF2-40B4-BE49-F238E27FC236}">
                <a16:creationId xmlns:a16="http://schemas.microsoft.com/office/drawing/2014/main" id="{266468E0-F5F8-6B30-BC71-A534FC178A62}"/>
              </a:ext>
            </a:extLst>
          </p:cNvPr>
          <p:cNvGrpSpPr/>
          <p:nvPr/>
        </p:nvGrpSpPr>
        <p:grpSpPr>
          <a:xfrm>
            <a:off x="5649518" y="1633168"/>
            <a:ext cx="1164236" cy="1111224"/>
            <a:chOff x="-30735200" y="3552550"/>
            <a:chExt cx="292225" cy="290925"/>
          </a:xfrm>
          <a:solidFill>
            <a:schemeClr val="bg2"/>
          </a:solidFill>
        </p:grpSpPr>
        <p:sp>
          <p:nvSpPr>
            <p:cNvPr id="7" name="Google Shape;8157;p131">
              <a:extLst>
                <a:ext uri="{FF2B5EF4-FFF2-40B4-BE49-F238E27FC236}">
                  <a16:creationId xmlns:a16="http://schemas.microsoft.com/office/drawing/2014/main" id="{96BC180F-1586-BB75-7404-150A7DF25D3D}"/>
                </a:ext>
              </a:extLst>
            </p:cNvPr>
            <p:cNvSpPr/>
            <p:nvPr/>
          </p:nvSpPr>
          <p:spPr>
            <a:xfrm>
              <a:off x="-30613900" y="3655750"/>
              <a:ext cx="170925" cy="187725"/>
            </a:xfrm>
            <a:custGeom>
              <a:avLst/>
              <a:gdLst/>
              <a:ahLst/>
              <a:cxnLst/>
              <a:rect l="l" t="t" r="r" b="b"/>
              <a:pathLst>
                <a:path w="6837" h="7509" extrusionOk="0">
                  <a:moveTo>
                    <a:pt x="5120" y="2079"/>
                  </a:moveTo>
                  <a:cubicBezTo>
                    <a:pt x="5206" y="2079"/>
                    <a:pt x="5293" y="2111"/>
                    <a:pt x="5356" y="2174"/>
                  </a:cubicBezTo>
                  <a:cubicBezTo>
                    <a:pt x="5451" y="2268"/>
                    <a:pt x="5451" y="2458"/>
                    <a:pt x="5356" y="2647"/>
                  </a:cubicBezTo>
                  <a:lnTo>
                    <a:pt x="3308" y="4694"/>
                  </a:lnTo>
                  <a:cubicBezTo>
                    <a:pt x="3214" y="4757"/>
                    <a:pt x="3151" y="4789"/>
                    <a:pt x="3056" y="4789"/>
                  </a:cubicBezTo>
                  <a:cubicBezTo>
                    <a:pt x="2993" y="4789"/>
                    <a:pt x="2899" y="4757"/>
                    <a:pt x="2836" y="4694"/>
                  </a:cubicBezTo>
                  <a:lnTo>
                    <a:pt x="2174" y="4001"/>
                  </a:lnTo>
                  <a:cubicBezTo>
                    <a:pt x="2048" y="3907"/>
                    <a:pt x="2048" y="3655"/>
                    <a:pt x="2174" y="3529"/>
                  </a:cubicBezTo>
                  <a:cubicBezTo>
                    <a:pt x="2221" y="3481"/>
                    <a:pt x="2308" y="3458"/>
                    <a:pt x="2399" y="3458"/>
                  </a:cubicBezTo>
                  <a:cubicBezTo>
                    <a:pt x="2489" y="3458"/>
                    <a:pt x="2584" y="3481"/>
                    <a:pt x="2647" y="3529"/>
                  </a:cubicBezTo>
                  <a:lnTo>
                    <a:pt x="3056" y="3970"/>
                  </a:lnTo>
                  <a:lnTo>
                    <a:pt x="4883" y="2174"/>
                  </a:lnTo>
                  <a:cubicBezTo>
                    <a:pt x="4946" y="2111"/>
                    <a:pt x="5033" y="2079"/>
                    <a:pt x="5120" y="2079"/>
                  </a:cubicBezTo>
                  <a:close/>
                  <a:moveTo>
                    <a:pt x="1701" y="0"/>
                  </a:moveTo>
                  <a:cubicBezTo>
                    <a:pt x="725" y="0"/>
                    <a:pt x="0" y="756"/>
                    <a:pt x="0" y="1701"/>
                  </a:cubicBezTo>
                  <a:lnTo>
                    <a:pt x="0" y="4411"/>
                  </a:lnTo>
                  <a:cubicBezTo>
                    <a:pt x="0" y="5356"/>
                    <a:pt x="725" y="6112"/>
                    <a:pt x="1701" y="6112"/>
                  </a:cubicBezTo>
                  <a:lnTo>
                    <a:pt x="2048" y="6112"/>
                  </a:lnTo>
                  <a:lnTo>
                    <a:pt x="2048" y="7152"/>
                  </a:lnTo>
                  <a:cubicBezTo>
                    <a:pt x="2048" y="7309"/>
                    <a:pt x="2111" y="7435"/>
                    <a:pt x="2237" y="7467"/>
                  </a:cubicBezTo>
                  <a:cubicBezTo>
                    <a:pt x="2289" y="7493"/>
                    <a:pt x="2347" y="7508"/>
                    <a:pt x="2401" y="7508"/>
                  </a:cubicBezTo>
                  <a:cubicBezTo>
                    <a:pt x="2477" y="7508"/>
                    <a:pt x="2547" y="7478"/>
                    <a:pt x="2584" y="7404"/>
                  </a:cubicBezTo>
                  <a:lnTo>
                    <a:pt x="3844" y="6112"/>
                  </a:lnTo>
                  <a:lnTo>
                    <a:pt x="5073" y="6112"/>
                  </a:lnTo>
                  <a:cubicBezTo>
                    <a:pt x="6018" y="6112"/>
                    <a:pt x="6805" y="5356"/>
                    <a:pt x="6805" y="4411"/>
                  </a:cubicBezTo>
                  <a:lnTo>
                    <a:pt x="6805" y="1701"/>
                  </a:lnTo>
                  <a:cubicBezTo>
                    <a:pt x="6837" y="756"/>
                    <a:pt x="6049" y="0"/>
                    <a:pt x="51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158;p131">
              <a:extLst>
                <a:ext uri="{FF2B5EF4-FFF2-40B4-BE49-F238E27FC236}">
                  <a16:creationId xmlns:a16="http://schemas.microsoft.com/office/drawing/2014/main" id="{6AA5EF26-530B-058A-F7A8-44940243A383}"/>
                </a:ext>
              </a:extLst>
            </p:cNvPr>
            <p:cNvSpPr/>
            <p:nvPr/>
          </p:nvSpPr>
          <p:spPr>
            <a:xfrm>
              <a:off x="-30735200" y="3552550"/>
              <a:ext cx="188275" cy="205075"/>
            </a:xfrm>
            <a:custGeom>
              <a:avLst/>
              <a:gdLst/>
              <a:ahLst/>
              <a:cxnLst/>
              <a:rect l="l" t="t" r="r" b="b"/>
              <a:pathLst>
                <a:path w="7531" h="8203" extrusionOk="0">
                  <a:moveTo>
                    <a:pt x="3781" y="1356"/>
                  </a:moveTo>
                  <a:cubicBezTo>
                    <a:pt x="4317" y="1356"/>
                    <a:pt x="4789" y="1828"/>
                    <a:pt x="4789" y="2395"/>
                  </a:cubicBezTo>
                  <a:cubicBezTo>
                    <a:pt x="4789" y="2710"/>
                    <a:pt x="4632" y="3025"/>
                    <a:pt x="4411" y="3214"/>
                  </a:cubicBezTo>
                  <a:cubicBezTo>
                    <a:pt x="4254" y="3341"/>
                    <a:pt x="4128" y="3530"/>
                    <a:pt x="4128" y="3782"/>
                  </a:cubicBezTo>
                  <a:cubicBezTo>
                    <a:pt x="4128" y="3971"/>
                    <a:pt x="3970" y="4128"/>
                    <a:pt x="3781" y="4128"/>
                  </a:cubicBezTo>
                  <a:cubicBezTo>
                    <a:pt x="3592" y="4128"/>
                    <a:pt x="3434" y="3971"/>
                    <a:pt x="3434" y="3782"/>
                  </a:cubicBezTo>
                  <a:cubicBezTo>
                    <a:pt x="3434" y="3341"/>
                    <a:pt x="3624" y="2931"/>
                    <a:pt x="3970" y="2679"/>
                  </a:cubicBezTo>
                  <a:cubicBezTo>
                    <a:pt x="4065" y="2584"/>
                    <a:pt x="4096" y="2521"/>
                    <a:pt x="4096" y="2395"/>
                  </a:cubicBezTo>
                  <a:cubicBezTo>
                    <a:pt x="4096" y="2206"/>
                    <a:pt x="3939" y="2049"/>
                    <a:pt x="3750" y="2049"/>
                  </a:cubicBezTo>
                  <a:cubicBezTo>
                    <a:pt x="3529" y="2049"/>
                    <a:pt x="3371" y="2206"/>
                    <a:pt x="3371" y="2395"/>
                  </a:cubicBezTo>
                  <a:cubicBezTo>
                    <a:pt x="3371" y="2584"/>
                    <a:pt x="3214" y="2742"/>
                    <a:pt x="3025" y="2742"/>
                  </a:cubicBezTo>
                  <a:cubicBezTo>
                    <a:pt x="2836" y="2742"/>
                    <a:pt x="2678" y="2584"/>
                    <a:pt x="2678" y="2395"/>
                  </a:cubicBezTo>
                  <a:cubicBezTo>
                    <a:pt x="2741" y="1828"/>
                    <a:pt x="3214" y="1356"/>
                    <a:pt x="3781" y="1356"/>
                  </a:cubicBezTo>
                  <a:close/>
                  <a:moveTo>
                    <a:pt x="3781" y="4758"/>
                  </a:moveTo>
                  <a:cubicBezTo>
                    <a:pt x="3970" y="4758"/>
                    <a:pt x="4128" y="4916"/>
                    <a:pt x="4128" y="5105"/>
                  </a:cubicBezTo>
                  <a:cubicBezTo>
                    <a:pt x="4128" y="5294"/>
                    <a:pt x="3970" y="5451"/>
                    <a:pt x="3781" y="5451"/>
                  </a:cubicBezTo>
                  <a:cubicBezTo>
                    <a:pt x="3592" y="5451"/>
                    <a:pt x="3434" y="5294"/>
                    <a:pt x="3434" y="5105"/>
                  </a:cubicBezTo>
                  <a:cubicBezTo>
                    <a:pt x="3434" y="4916"/>
                    <a:pt x="3592" y="4758"/>
                    <a:pt x="3781" y="4758"/>
                  </a:cubicBezTo>
                  <a:close/>
                  <a:moveTo>
                    <a:pt x="1733" y="1"/>
                  </a:moveTo>
                  <a:cubicBezTo>
                    <a:pt x="788" y="1"/>
                    <a:pt x="0" y="789"/>
                    <a:pt x="0" y="1734"/>
                  </a:cubicBezTo>
                  <a:lnTo>
                    <a:pt x="0" y="5136"/>
                  </a:lnTo>
                  <a:cubicBezTo>
                    <a:pt x="0" y="5987"/>
                    <a:pt x="631" y="6649"/>
                    <a:pt x="1418" y="6806"/>
                  </a:cubicBezTo>
                  <a:lnTo>
                    <a:pt x="1418" y="7846"/>
                  </a:lnTo>
                  <a:cubicBezTo>
                    <a:pt x="1418" y="8003"/>
                    <a:pt x="1481" y="8129"/>
                    <a:pt x="1607" y="8161"/>
                  </a:cubicBezTo>
                  <a:cubicBezTo>
                    <a:pt x="1659" y="8187"/>
                    <a:pt x="1717" y="8202"/>
                    <a:pt x="1771" y="8202"/>
                  </a:cubicBezTo>
                  <a:cubicBezTo>
                    <a:pt x="1848" y="8202"/>
                    <a:pt x="1917" y="8172"/>
                    <a:pt x="1954" y="8098"/>
                  </a:cubicBezTo>
                  <a:lnTo>
                    <a:pt x="3214" y="6838"/>
                  </a:lnTo>
                  <a:lnTo>
                    <a:pt x="4096" y="6838"/>
                  </a:lnTo>
                  <a:lnTo>
                    <a:pt x="4096" y="5798"/>
                  </a:lnTo>
                  <a:cubicBezTo>
                    <a:pt x="4096" y="4475"/>
                    <a:pt x="5167" y="3404"/>
                    <a:pt x="6490" y="3404"/>
                  </a:cubicBezTo>
                  <a:lnTo>
                    <a:pt x="7530" y="3404"/>
                  </a:lnTo>
                  <a:lnTo>
                    <a:pt x="7530" y="1734"/>
                  </a:lnTo>
                  <a:cubicBezTo>
                    <a:pt x="7530" y="789"/>
                    <a:pt x="6774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7610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35610-A74C-2C23-4EA6-7ECA894C8D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284" y="520398"/>
            <a:ext cx="5881421" cy="623743"/>
          </a:xfrm>
        </p:spPr>
        <p:txBody>
          <a:bodyPr/>
          <a:lstStyle/>
          <a:p>
            <a:r>
              <a:rPr lang="en-US" dirty="0"/>
              <a:t>Introduction &amp; Dataset Overview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BDCC98-ABF3-8A4D-5D4F-FBCAD9BF0F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8600" y="1653876"/>
            <a:ext cx="3983400" cy="3095624"/>
          </a:xfrm>
        </p:spPr>
        <p:txBody>
          <a:bodyPr/>
          <a:lstStyle/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</a:rPr>
              <a:t>Source: </a:t>
            </a:r>
            <a:r>
              <a:rPr lang="en-US" sz="1600" dirty="0">
                <a:latin typeface="Proxima Nova" panose="020B0604020202020204" charset="0"/>
              </a:rPr>
              <a:t>UCL Machine Learning Repository 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</a:rPr>
              <a:t>2 Datasets: </a:t>
            </a:r>
            <a:r>
              <a:rPr lang="en-US" sz="1600" dirty="0">
                <a:latin typeface="Proxima Nova" panose="020B0604020202020204" charset="0"/>
              </a:rPr>
              <a:t>Red wine (</a:t>
            </a:r>
            <a:r>
              <a:rPr lang="en-GB" sz="1600" dirty="0"/>
              <a:t>winequality-red.csv</a:t>
            </a:r>
            <a:r>
              <a:rPr lang="en-US" sz="1600" dirty="0">
                <a:latin typeface="Proxima Nova" panose="020B0604020202020204" charset="0"/>
              </a:rPr>
              <a:t>) and White wine (</a:t>
            </a:r>
            <a:r>
              <a:rPr lang="en-GB" sz="1600" dirty="0"/>
              <a:t>winequality-white.csv</a:t>
            </a:r>
            <a:r>
              <a:rPr lang="en-US" sz="1600" dirty="0">
                <a:latin typeface="Proxima Nova" panose="020B0604020202020204" charset="0"/>
              </a:rPr>
              <a:t>)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</a:rPr>
              <a:t>Samples: </a:t>
            </a:r>
          </a:p>
          <a:p>
            <a:pPr marL="152400" indent="0" algn="l"/>
            <a:r>
              <a:rPr lang="en-US" sz="1600" b="1" dirty="0">
                <a:latin typeface="Proxima Nova" panose="020B0604020202020204" charset="0"/>
              </a:rPr>
              <a:t>Red wine</a:t>
            </a:r>
            <a:r>
              <a:rPr lang="en-US" sz="1600" dirty="0">
                <a:latin typeface="Proxima Nova" panose="020B0604020202020204" charset="0"/>
              </a:rPr>
              <a:t>: 1599 entries</a:t>
            </a:r>
          </a:p>
          <a:p>
            <a:pPr marL="152400" indent="0" algn="l"/>
            <a:r>
              <a:rPr lang="en-US" sz="1600" b="1" dirty="0">
                <a:latin typeface="Proxima Nova" panose="020B0604020202020204" charset="0"/>
              </a:rPr>
              <a:t>White wine: </a:t>
            </a:r>
            <a:r>
              <a:rPr lang="en-US" sz="1600" dirty="0">
                <a:latin typeface="Proxima Nova" panose="020B0604020202020204" charset="0"/>
              </a:rPr>
              <a:t>4898 entries 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</a:rPr>
              <a:t>Features: </a:t>
            </a:r>
            <a:r>
              <a:rPr lang="en-US" sz="1600" dirty="0">
                <a:latin typeface="Proxima Nova" panose="020B0604020202020204" charset="0"/>
              </a:rPr>
              <a:t>11 physicochemical variables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latin typeface="Proxima Nova" panose="020B0604020202020204" charset="0"/>
              </a:rPr>
              <a:t>Target variable: </a:t>
            </a:r>
            <a:r>
              <a:rPr lang="en-US" sz="1600" dirty="0">
                <a:latin typeface="Proxima Nova" panose="020B0604020202020204" charset="0"/>
              </a:rPr>
              <a:t>quality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r>
              <a:rPr lang="en-US" sz="1600" dirty="0">
                <a:latin typeface="Proxima Nova" panose="020B0604020202020204" charset="0"/>
              </a:rPr>
              <a:t>No missing values</a:t>
            </a:r>
          </a:p>
          <a:p>
            <a:pPr marL="438150" indent="-285750" algn="l">
              <a:buFont typeface="Arial" panose="020B0604020202020204" pitchFamily="34" charset="0"/>
              <a:buChar char="•"/>
            </a:pPr>
            <a:endParaRPr lang="en-GB" b="1" dirty="0">
              <a:latin typeface="Proxima Nova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5F5B99-95E7-18FA-1726-57195D2D6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76" y="1653876"/>
            <a:ext cx="4534088" cy="296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>
          <a:extLst>
            <a:ext uri="{FF2B5EF4-FFF2-40B4-BE49-F238E27FC236}">
              <a16:creationId xmlns:a16="http://schemas.microsoft.com/office/drawing/2014/main" id="{C38F343E-5459-1E6A-BEF5-7EF8D6CA7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8">
            <a:extLst>
              <a:ext uri="{FF2B5EF4-FFF2-40B4-BE49-F238E27FC236}">
                <a16:creationId xmlns:a16="http://schemas.microsoft.com/office/drawing/2014/main" id="{169BC406-3E62-908C-CF49-96595BDF574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5322225" y="1991241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518" name="Google Shape;518;p68">
            <a:extLst>
              <a:ext uri="{FF2B5EF4-FFF2-40B4-BE49-F238E27FC236}">
                <a16:creationId xmlns:a16="http://schemas.microsoft.com/office/drawing/2014/main" id="{08FA3136-54C9-1B25-63DF-0FFDD623237E}"/>
              </a:ext>
            </a:extLst>
          </p:cNvPr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68">
            <a:extLst>
              <a:ext uri="{FF2B5EF4-FFF2-40B4-BE49-F238E27FC236}">
                <a16:creationId xmlns:a16="http://schemas.microsoft.com/office/drawing/2014/main" id="{4F9E8F36-24DF-0E6F-B405-C557DEB7BE17}"/>
              </a:ext>
            </a:extLst>
          </p:cNvPr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520" name="Google Shape;520;p68">
              <a:extLst>
                <a:ext uri="{FF2B5EF4-FFF2-40B4-BE49-F238E27FC236}">
                  <a16:creationId xmlns:a16="http://schemas.microsoft.com/office/drawing/2014/main" id="{D73F1AA5-0099-A152-92ED-B3C26E2F6D83}"/>
                </a:ext>
              </a:extLst>
            </p:cNvPr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68">
              <a:extLst>
                <a:ext uri="{FF2B5EF4-FFF2-40B4-BE49-F238E27FC236}">
                  <a16:creationId xmlns:a16="http://schemas.microsoft.com/office/drawing/2014/main" id="{7E9AAEEE-41A6-D95E-9644-BAFA645ADF0D}"/>
                </a:ext>
              </a:extLst>
            </p:cNvPr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68">
              <a:extLst>
                <a:ext uri="{FF2B5EF4-FFF2-40B4-BE49-F238E27FC236}">
                  <a16:creationId xmlns:a16="http://schemas.microsoft.com/office/drawing/2014/main" id="{A2D648EA-2DA7-1C71-9007-E442A716DFCD}"/>
                </a:ext>
              </a:extLst>
            </p:cNvPr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68">
              <a:extLst>
                <a:ext uri="{FF2B5EF4-FFF2-40B4-BE49-F238E27FC236}">
                  <a16:creationId xmlns:a16="http://schemas.microsoft.com/office/drawing/2014/main" id="{BBCBBAA6-71DB-2BC4-9B50-8E38BFEF882E}"/>
                </a:ext>
              </a:extLst>
            </p:cNvPr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68">
              <a:extLst>
                <a:ext uri="{FF2B5EF4-FFF2-40B4-BE49-F238E27FC236}">
                  <a16:creationId xmlns:a16="http://schemas.microsoft.com/office/drawing/2014/main" id="{434EECEE-1386-8487-AF54-FA632F02D74E}"/>
                </a:ext>
              </a:extLst>
            </p:cNvPr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5" name="Google Shape;525;p68">
            <a:hlinkClick r:id="rId3" action="ppaction://hlinksldjump"/>
            <a:extLst>
              <a:ext uri="{FF2B5EF4-FFF2-40B4-BE49-F238E27FC236}">
                <a16:creationId xmlns:a16="http://schemas.microsoft.com/office/drawing/2014/main" id="{2818B006-366F-1D01-85CA-DAD9B8135320}"/>
              </a:ext>
            </a:extLst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389;p60">
            <a:extLst>
              <a:ext uri="{FF2B5EF4-FFF2-40B4-BE49-F238E27FC236}">
                <a16:creationId xmlns:a16="http://schemas.microsoft.com/office/drawing/2014/main" id="{C0BCADBC-B884-BC07-6D89-8AE39719392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304414" y="3091083"/>
            <a:ext cx="6040331" cy="69171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Chemistry behind wine features.</a:t>
            </a:r>
            <a:endParaRPr/>
          </a:p>
        </p:txBody>
      </p:sp>
      <p:grpSp>
        <p:nvGrpSpPr>
          <p:cNvPr id="8" name="Google Shape;6899;p128">
            <a:extLst>
              <a:ext uri="{FF2B5EF4-FFF2-40B4-BE49-F238E27FC236}">
                <a16:creationId xmlns:a16="http://schemas.microsoft.com/office/drawing/2014/main" id="{E12010B5-8FBE-E0FD-2FA3-8EB31BEC530F}"/>
              </a:ext>
            </a:extLst>
          </p:cNvPr>
          <p:cNvGrpSpPr/>
          <p:nvPr/>
        </p:nvGrpSpPr>
        <p:grpSpPr>
          <a:xfrm>
            <a:off x="2548553" y="3436942"/>
            <a:ext cx="804672" cy="750789"/>
            <a:chOff x="2104275" y="3806450"/>
            <a:chExt cx="442975" cy="481825"/>
          </a:xfrm>
          <a:solidFill>
            <a:schemeClr val="bg2"/>
          </a:solidFill>
        </p:grpSpPr>
        <p:sp>
          <p:nvSpPr>
            <p:cNvPr id="9" name="Google Shape;6900;p128">
              <a:extLst>
                <a:ext uri="{FF2B5EF4-FFF2-40B4-BE49-F238E27FC236}">
                  <a16:creationId xmlns:a16="http://schemas.microsoft.com/office/drawing/2014/main" id="{6849B973-DBD9-9EF9-FE51-9EE35F753ECF}"/>
                </a:ext>
              </a:extLst>
            </p:cNvPr>
            <p:cNvSpPr/>
            <p:nvPr/>
          </p:nvSpPr>
          <p:spPr>
            <a:xfrm>
              <a:off x="2104275" y="3806450"/>
              <a:ext cx="442975" cy="481825"/>
            </a:xfrm>
            <a:custGeom>
              <a:avLst/>
              <a:gdLst/>
              <a:ahLst/>
              <a:cxnLst/>
              <a:rect l="l" t="t" r="r" b="b"/>
              <a:pathLst>
                <a:path w="17719" h="19273" extrusionOk="0">
                  <a:moveTo>
                    <a:pt x="8889" y="1130"/>
                  </a:moveTo>
                  <a:cubicBezTo>
                    <a:pt x="9660" y="1130"/>
                    <a:pt x="10482" y="2382"/>
                    <a:pt x="11039" y="4343"/>
                  </a:cubicBezTo>
                  <a:cubicBezTo>
                    <a:pt x="10308" y="4586"/>
                    <a:pt x="9594" y="4870"/>
                    <a:pt x="8895" y="5192"/>
                  </a:cubicBezTo>
                  <a:cubicBezTo>
                    <a:pt x="8194" y="4864"/>
                    <a:pt x="7474" y="4577"/>
                    <a:pt x="6742" y="4331"/>
                  </a:cubicBezTo>
                  <a:cubicBezTo>
                    <a:pt x="7302" y="2379"/>
                    <a:pt x="8121" y="1130"/>
                    <a:pt x="8889" y="1130"/>
                  </a:cubicBezTo>
                  <a:close/>
                  <a:moveTo>
                    <a:pt x="6471" y="5445"/>
                  </a:moveTo>
                  <a:cubicBezTo>
                    <a:pt x="6830" y="5565"/>
                    <a:pt x="7200" y="5704"/>
                    <a:pt x="7570" y="5854"/>
                  </a:cubicBezTo>
                  <a:cubicBezTo>
                    <a:pt x="6571" y="6393"/>
                    <a:pt x="6878" y="6243"/>
                    <a:pt x="6273" y="6616"/>
                  </a:cubicBezTo>
                  <a:cubicBezTo>
                    <a:pt x="6330" y="6210"/>
                    <a:pt x="6396" y="5815"/>
                    <a:pt x="6471" y="5445"/>
                  </a:cubicBezTo>
                  <a:close/>
                  <a:moveTo>
                    <a:pt x="11307" y="5445"/>
                  </a:moveTo>
                  <a:cubicBezTo>
                    <a:pt x="11386" y="5815"/>
                    <a:pt x="11449" y="6210"/>
                    <a:pt x="11506" y="6616"/>
                  </a:cubicBezTo>
                  <a:cubicBezTo>
                    <a:pt x="10895" y="6240"/>
                    <a:pt x="11220" y="6399"/>
                    <a:pt x="10208" y="5854"/>
                  </a:cubicBezTo>
                  <a:cubicBezTo>
                    <a:pt x="10582" y="5704"/>
                    <a:pt x="10949" y="5565"/>
                    <a:pt x="11307" y="5445"/>
                  </a:cubicBezTo>
                  <a:close/>
                  <a:moveTo>
                    <a:pt x="13999" y="4845"/>
                  </a:moveTo>
                  <a:cubicBezTo>
                    <a:pt x="14142" y="5686"/>
                    <a:pt x="14870" y="6249"/>
                    <a:pt x="15661" y="6249"/>
                  </a:cubicBezTo>
                  <a:cubicBezTo>
                    <a:pt x="15873" y="6249"/>
                    <a:pt x="16089" y="6209"/>
                    <a:pt x="16300" y="6122"/>
                  </a:cubicBezTo>
                  <a:lnTo>
                    <a:pt x="16300" y="6122"/>
                  </a:lnTo>
                  <a:cubicBezTo>
                    <a:pt x="16201" y="6676"/>
                    <a:pt x="15821" y="7384"/>
                    <a:pt x="15183" y="8158"/>
                  </a:cubicBezTo>
                  <a:cubicBezTo>
                    <a:pt x="14993" y="8390"/>
                    <a:pt x="14761" y="8625"/>
                    <a:pt x="14535" y="8856"/>
                  </a:cubicBezTo>
                  <a:cubicBezTo>
                    <a:pt x="13963" y="8345"/>
                    <a:pt x="13361" y="7866"/>
                    <a:pt x="12735" y="7423"/>
                  </a:cubicBezTo>
                  <a:cubicBezTo>
                    <a:pt x="12662" y="6652"/>
                    <a:pt x="12551" y="5884"/>
                    <a:pt x="12394" y="5125"/>
                  </a:cubicBezTo>
                  <a:cubicBezTo>
                    <a:pt x="12921" y="4990"/>
                    <a:pt x="13457" y="4897"/>
                    <a:pt x="13999" y="4845"/>
                  </a:cubicBezTo>
                  <a:close/>
                  <a:moveTo>
                    <a:pt x="3779" y="4845"/>
                  </a:moveTo>
                  <a:cubicBezTo>
                    <a:pt x="4321" y="4897"/>
                    <a:pt x="4857" y="4990"/>
                    <a:pt x="5384" y="5129"/>
                  </a:cubicBezTo>
                  <a:cubicBezTo>
                    <a:pt x="5231" y="5887"/>
                    <a:pt x="5116" y="6652"/>
                    <a:pt x="5047" y="7423"/>
                  </a:cubicBezTo>
                  <a:cubicBezTo>
                    <a:pt x="4421" y="7869"/>
                    <a:pt x="3818" y="8348"/>
                    <a:pt x="3246" y="8859"/>
                  </a:cubicBezTo>
                  <a:cubicBezTo>
                    <a:pt x="3020" y="8625"/>
                    <a:pt x="2789" y="8393"/>
                    <a:pt x="2599" y="8161"/>
                  </a:cubicBezTo>
                  <a:cubicBezTo>
                    <a:pt x="1963" y="7387"/>
                    <a:pt x="1584" y="6685"/>
                    <a:pt x="1485" y="6125"/>
                  </a:cubicBezTo>
                  <a:lnTo>
                    <a:pt x="1485" y="6125"/>
                  </a:lnTo>
                  <a:cubicBezTo>
                    <a:pt x="1683" y="6207"/>
                    <a:pt x="1897" y="6249"/>
                    <a:pt x="2114" y="6249"/>
                  </a:cubicBezTo>
                  <a:cubicBezTo>
                    <a:pt x="2936" y="6246"/>
                    <a:pt x="3638" y="5655"/>
                    <a:pt x="3779" y="4845"/>
                  </a:cubicBezTo>
                  <a:close/>
                  <a:moveTo>
                    <a:pt x="4951" y="8893"/>
                  </a:moveTo>
                  <a:lnTo>
                    <a:pt x="4951" y="8893"/>
                  </a:lnTo>
                  <a:cubicBezTo>
                    <a:pt x="4945" y="9143"/>
                    <a:pt x="4939" y="9389"/>
                    <a:pt x="4939" y="9636"/>
                  </a:cubicBezTo>
                  <a:cubicBezTo>
                    <a:pt x="4939" y="9882"/>
                    <a:pt x="4945" y="10128"/>
                    <a:pt x="4951" y="10377"/>
                  </a:cubicBezTo>
                  <a:lnTo>
                    <a:pt x="4951" y="10377"/>
                  </a:lnTo>
                  <a:cubicBezTo>
                    <a:pt x="4637" y="10133"/>
                    <a:pt x="4348" y="9886"/>
                    <a:pt x="4065" y="9636"/>
                  </a:cubicBezTo>
                  <a:cubicBezTo>
                    <a:pt x="4348" y="9386"/>
                    <a:pt x="4637" y="9139"/>
                    <a:pt x="4951" y="8893"/>
                  </a:cubicBezTo>
                  <a:close/>
                  <a:moveTo>
                    <a:pt x="12828" y="8896"/>
                  </a:moveTo>
                  <a:lnTo>
                    <a:pt x="12828" y="8896"/>
                  </a:lnTo>
                  <a:cubicBezTo>
                    <a:pt x="13144" y="9139"/>
                    <a:pt x="13430" y="9386"/>
                    <a:pt x="13713" y="9636"/>
                  </a:cubicBezTo>
                  <a:cubicBezTo>
                    <a:pt x="13433" y="9886"/>
                    <a:pt x="13144" y="10133"/>
                    <a:pt x="12828" y="10380"/>
                  </a:cubicBezTo>
                  <a:cubicBezTo>
                    <a:pt x="12837" y="10130"/>
                    <a:pt x="12843" y="9883"/>
                    <a:pt x="12843" y="9636"/>
                  </a:cubicBezTo>
                  <a:cubicBezTo>
                    <a:pt x="12843" y="9389"/>
                    <a:pt x="12837" y="9143"/>
                    <a:pt x="12828" y="8896"/>
                  </a:cubicBezTo>
                  <a:close/>
                  <a:moveTo>
                    <a:pt x="8889" y="6447"/>
                  </a:moveTo>
                  <a:cubicBezTo>
                    <a:pt x="9850" y="6908"/>
                    <a:pt x="10774" y="7441"/>
                    <a:pt x="11657" y="8040"/>
                  </a:cubicBezTo>
                  <a:cubicBezTo>
                    <a:pt x="11693" y="8555"/>
                    <a:pt x="11714" y="9088"/>
                    <a:pt x="11714" y="9636"/>
                  </a:cubicBezTo>
                  <a:cubicBezTo>
                    <a:pt x="11714" y="10187"/>
                    <a:pt x="11693" y="10717"/>
                    <a:pt x="11657" y="11232"/>
                  </a:cubicBezTo>
                  <a:cubicBezTo>
                    <a:pt x="10774" y="11832"/>
                    <a:pt x="9853" y="12365"/>
                    <a:pt x="8895" y="12828"/>
                  </a:cubicBezTo>
                  <a:cubicBezTo>
                    <a:pt x="7932" y="12368"/>
                    <a:pt x="7007" y="11832"/>
                    <a:pt x="6125" y="11232"/>
                  </a:cubicBezTo>
                  <a:cubicBezTo>
                    <a:pt x="6086" y="10717"/>
                    <a:pt x="6068" y="10187"/>
                    <a:pt x="6068" y="9636"/>
                  </a:cubicBezTo>
                  <a:cubicBezTo>
                    <a:pt x="6068" y="9088"/>
                    <a:pt x="6089" y="8555"/>
                    <a:pt x="6125" y="8040"/>
                  </a:cubicBezTo>
                  <a:cubicBezTo>
                    <a:pt x="7004" y="7441"/>
                    <a:pt x="7929" y="6908"/>
                    <a:pt x="8889" y="6447"/>
                  </a:cubicBezTo>
                  <a:close/>
                  <a:moveTo>
                    <a:pt x="6273" y="12657"/>
                  </a:moveTo>
                  <a:lnTo>
                    <a:pt x="6273" y="12657"/>
                  </a:lnTo>
                  <a:cubicBezTo>
                    <a:pt x="6878" y="13033"/>
                    <a:pt x="6571" y="12879"/>
                    <a:pt x="7570" y="13418"/>
                  </a:cubicBezTo>
                  <a:cubicBezTo>
                    <a:pt x="7194" y="13569"/>
                    <a:pt x="6827" y="13708"/>
                    <a:pt x="6471" y="13828"/>
                  </a:cubicBezTo>
                  <a:cubicBezTo>
                    <a:pt x="6393" y="13455"/>
                    <a:pt x="6330" y="13063"/>
                    <a:pt x="6273" y="12657"/>
                  </a:cubicBezTo>
                  <a:close/>
                  <a:moveTo>
                    <a:pt x="11506" y="12657"/>
                  </a:moveTo>
                  <a:cubicBezTo>
                    <a:pt x="11449" y="13063"/>
                    <a:pt x="11386" y="13458"/>
                    <a:pt x="11307" y="13828"/>
                  </a:cubicBezTo>
                  <a:cubicBezTo>
                    <a:pt x="10949" y="13711"/>
                    <a:pt x="10582" y="13569"/>
                    <a:pt x="10208" y="13418"/>
                  </a:cubicBezTo>
                  <a:cubicBezTo>
                    <a:pt x="11181" y="12898"/>
                    <a:pt x="10937" y="13009"/>
                    <a:pt x="11506" y="12657"/>
                  </a:cubicBezTo>
                  <a:close/>
                  <a:moveTo>
                    <a:pt x="14535" y="10416"/>
                  </a:moveTo>
                  <a:cubicBezTo>
                    <a:pt x="14761" y="10648"/>
                    <a:pt x="14993" y="10883"/>
                    <a:pt x="15183" y="11115"/>
                  </a:cubicBezTo>
                  <a:cubicBezTo>
                    <a:pt x="15818" y="11886"/>
                    <a:pt x="16198" y="12590"/>
                    <a:pt x="16294" y="13147"/>
                  </a:cubicBezTo>
                  <a:cubicBezTo>
                    <a:pt x="16095" y="13066"/>
                    <a:pt x="15881" y="13024"/>
                    <a:pt x="15665" y="13024"/>
                  </a:cubicBezTo>
                  <a:cubicBezTo>
                    <a:pt x="14843" y="13024"/>
                    <a:pt x="14141" y="13617"/>
                    <a:pt x="13999" y="14424"/>
                  </a:cubicBezTo>
                  <a:cubicBezTo>
                    <a:pt x="13457" y="14376"/>
                    <a:pt x="12921" y="14280"/>
                    <a:pt x="12394" y="14144"/>
                  </a:cubicBezTo>
                  <a:cubicBezTo>
                    <a:pt x="12551" y="13385"/>
                    <a:pt x="12662" y="12620"/>
                    <a:pt x="12735" y="11850"/>
                  </a:cubicBezTo>
                  <a:cubicBezTo>
                    <a:pt x="13361" y="11407"/>
                    <a:pt x="13963" y="10928"/>
                    <a:pt x="14535" y="10416"/>
                  </a:cubicBezTo>
                  <a:close/>
                  <a:moveTo>
                    <a:pt x="3243" y="10416"/>
                  </a:moveTo>
                  <a:cubicBezTo>
                    <a:pt x="3815" y="10928"/>
                    <a:pt x="4418" y="11407"/>
                    <a:pt x="5044" y="11850"/>
                  </a:cubicBezTo>
                  <a:cubicBezTo>
                    <a:pt x="5116" y="12620"/>
                    <a:pt x="5228" y="13385"/>
                    <a:pt x="5384" y="14144"/>
                  </a:cubicBezTo>
                  <a:cubicBezTo>
                    <a:pt x="4554" y="14353"/>
                    <a:pt x="3815" y="14456"/>
                    <a:pt x="3207" y="14456"/>
                  </a:cubicBezTo>
                  <a:cubicBezTo>
                    <a:pt x="2366" y="14456"/>
                    <a:pt x="1778" y="14258"/>
                    <a:pt x="1554" y="13870"/>
                  </a:cubicBezTo>
                  <a:cubicBezTo>
                    <a:pt x="1238" y="13322"/>
                    <a:pt x="1626" y="12292"/>
                    <a:pt x="2596" y="11115"/>
                  </a:cubicBezTo>
                  <a:cubicBezTo>
                    <a:pt x="2786" y="10883"/>
                    <a:pt x="3020" y="10648"/>
                    <a:pt x="3243" y="10416"/>
                  </a:cubicBezTo>
                  <a:close/>
                  <a:moveTo>
                    <a:pt x="8889" y="14081"/>
                  </a:moveTo>
                  <a:cubicBezTo>
                    <a:pt x="9588" y="14403"/>
                    <a:pt x="10308" y="14689"/>
                    <a:pt x="11039" y="14933"/>
                  </a:cubicBezTo>
                  <a:cubicBezTo>
                    <a:pt x="10482" y="16890"/>
                    <a:pt x="9660" y="18143"/>
                    <a:pt x="8889" y="18143"/>
                  </a:cubicBezTo>
                  <a:cubicBezTo>
                    <a:pt x="8118" y="18143"/>
                    <a:pt x="7296" y="16887"/>
                    <a:pt x="6739" y="14924"/>
                  </a:cubicBezTo>
                  <a:cubicBezTo>
                    <a:pt x="7471" y="14683"/>
                    <a:pt x="8188" y="14400"/>
                    <a:pt x="8889" y="14081"/>
                  </a:cubicBezTo>
                  <a:close/>
                  <a:moveTo>
                    <a:pt x="8889" y="0"/>
                  </a:moveTo>
                  <a:cubicBezTo>
                    <a:pt x="7396" y="0"/>
                    <a:pt x="6312" y="1708"/>
                    <a:pt x="5658" y="4014"/>
                  </a:cubicBezTo>
                  <a:cubicBezTo>
                    <a:pt x="4902" y="3825"/>
                    <a:pt x="4201" y="3719"/>
                    <a:pt x="3568" y="3698"/>
                  </a:cubicBezTo>
                  <a:cubicBezTo>
                    <a:pt x="3260" y="3171"/>
                    <a:pt x="2700" y="2861"/>
                    <a:pt x="2111" y="2861"/>
                  </a:cubicBezTo>
                  <a:cubicBezTo>
                    <a:pt x="1963" y="2861"/>
                    <a:pt x="1813" y="2881"/>
                    <a:pt x="1665" y="2921"/>
                  </a:cubicBezTo>
                  <a:cubicBezTo>
                    <a:pt x="928" y="3123"/>
                    <a:pt x="419" y="3792"/>
                    <a:pt x="422" y="4556"/>
                  </a:cubicBezTo>
                  <a:cubicBezTo>
                    <a:pt x="422" y="4716"/>
                    <a:pt x="449" y="4876"/>
                    <a:pt x="497" y="5026"/>
                  </a:cubicBezTo>
                  <a:cubicBezTo>
                    <a:pt x="63" y="6017"/>
                    <a:pt x="485" y="7372"/>
                    <a:pt x="1726" y="8878"/>
                  </a:cubicBezTo>
                  <a:cubicBezTo>
                    <a:pt x="1933" y="9130"/>
                    <a:pt x="2183" y="9383"/>
                    <a:pt x="2430" y="9636"/>
                  </a:cubicBezTo>
                  <a:cubicBezTo>
                    <a:pt x="2183" y="9892"/>
                    <a:pt x="1933" y="10145"/>
                    <a:pt x="1726" y="10398"/>
                  </a:cubicBezTo>
                  <a:cubicBezTo>
                    <a:pt x="407" y="12000"/>
                    <a:pt x="0" y="13434"/>
                    <a:pt x="578" y="14436"/>
                  </a:cubicBezTo>
                  <a:cubicBezTo>
                    <a:pt x="1045" y="15246"/>
                    <a:pt x="2003" y="15593"/>
                    <a:pt x="3225" y="15593"/>
                  </a:cubicBezTo>
                  <a:cubicBezTo>
                    <a:pt x="3954" y="15593"/>
                    <a:pt x="4782" y="15460"/>
                    <a:pt x="5652" y="15240"/>
                  </a:cubicBezTo>
                  <a:cubicBezTo>
                    <a:pt x="6306" y="17556"/>
                    <a:pt x="7396" y="19272"/>
                    <a:pt x="8889" y="19272"/>
                  </a:cubicBezTo>
                  <a:cubicBezTo>
                    <a:pt x="10383" y="19272"/>
                    <a:pt x="11473" y="17559"/>
                    <a:pt x="12126" y="15246"/>
                  </a:cubicBezTo>
                  <a:cubicBezTo>
                    <a:pt x="12810" y="15424"/>
                    <a:pt x="13509" y="15532"/>
                    <a:pt x="14210" y="15572"/>
                  </a:cubicBezTo>
                  <a:cubicBezTo>
                    <a:pt x="14519" y="16101"/>
                    <a:pt x="15083" y="16413"/>
                    <a:pt x="15674" y="16413"/>
                  </a:cubicBezTo>
                  <a:cubicBezTo>
                    <a:pt x="15820" y="16413"/>
                    <a:pt x="15968" y="16394"/>
                    <a:pt x="16113" y="16354"/>
                  </a:cubicBezTo>
                  <a:cubicBezTo>
                    <a:pt x="16851" y="16153"/>
                    <a:pt x="17363" y="15484"/>
                    <a:pt x="17360" y="14719"/>
                  </a:cubicBezTo>
                  <a:cubicBezTo>
                    <a:pt x="17357" y="14560"/>
                    <a:pt x="17333" y="14400"/>
                    <a:pt x="17285" y="14247"/>
                  </a:cubicBezTo>
                  <a:cubicBezTo>
                    <a:pt x="17718" y="13256"/>
                    <a:pt x="17297" y="11904"/>
                    <a:pt x="16056" y="10398"/>
                  </a:cubicBezTo>
                  <a:cubicBezTo>
                    <a:pt x="15848" y="10142"/>
                    <a:pt x="15595" y="9889"/>
                    <a:pt x="15351" y="9636"/>
                  </a:cubicBezTo>
                  <a:cubicBezTo>
                    <a:pt x="15595" y="9383"/>
                    <a:pt x="15848" y="9130"/>
                    <a:pt x="16056" y="8878"/>
                  </a:cubicBezTo>
                  <a:cubicBezTo>
                    <a:pt x="17261" y="7414"/>
                    <a:pt x="17694" y="6095"/>
                    <a:pt x="17279" y="5044"/>
                  </a:cubicBezTo>
                  <a:cubicBezTo>
                    <a:pt x="17330" y="4885"/>
                    <a:pt x="17357" y="4722"/>
                    <a:pt x="17360" y="4556"/>
                  </a:cubicBezTo>
                  <a:cubicBezTo>
                    <a:pt x="17363" y="3792"/>
                    <a:pt x="16851" y="3120"/>
                    <a:pt x="16113" y="2918"/>
                  </a:cubicBezTo>
                  <a:cubicBezTo>
                    <a:pt x="15967" y="2879"/>
                    <a:pt x="15819" y="2860"/>
                    <a:pt x="15673" y="2860"/>
                  </a:cubicBezTo>
                  <a:cubicBezTo>
                    <a:pt x="15080" y="2860"/>
                    <a:pt x="14517" y="3173"/>
                    <a:pt x="14210" y="3704"/>
                  </a:cubicBezTo>
                  <a:cubicBezTo>
                    <a:pt x="13506" y="3743"/>
                    <a:pt x="12810" y="3852"/>
                    <a:pt x="12126" y="4029"/>
                  </a:cubicBezTo>
                  <a:cubicBezTo>
                    <a:pt x="11473" y="1714"/>
                    <a:pt x="10383" y="0"/>
                    <a:pt x="88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901;p128">
              <a:extLst>
                <a:ext uri="{FF2B5EF4-FFF2-40B4-BE49-F238E27FC236}">
                  <a16:creationId xmlns:a16="http://schemas.microsoft.com/office/drawing/2014/main" id="{B4F8399E-4343-1FDC-CD2B-606F22E9C9F6}"/>
                </a:ext>
              </a:extLst>
            </p:cNvPr>
            <p:cNvSpPr/>
            <p:nvPr/>
          </p:nvSpPr>
          <p:spPr>
            <a:xfrm>
              <a:off x="2284200" y="4005050"/>
              <a:ext cx="84700" cy="84700"/>
            </a:xfrm>
            <a:custGeom>
              <a:avLst/>
              <a:gdLst/>
              <a:ahLst/>
              <a:cxnLst/>
              <a:rect l="l" t="t" r="r" b="b"/>
              <a:pathLst>
                <a:path w="3388" h="3388" extrusionOk="0">
                  <a:moveTo>
                    <a:pt x="1692" y="0"/>
                  </a:moveTo>
                  <a:cubicBezTo>
                    <a:pt x="756" y="0"/>
                    <a:pt x="0" y="756"/>
                    <a:pt x="0" y="1692"/>
                  </a:cubicBezTo>
                  <a:cubicBezTo>
                    <a:pt x="0" y="2629"/>
                    <a:pt x="756" y="3388"/>
                    <a:pt x="1692" y="3388"/>
                  </a:cubicBezTo>
                  <a:cubicBezTo>
                    <a:pt x="2629" y="3388"/>
                    <a:pt x="3388" y="2629"/>
                    <a:pt x="3388" y="1692"/>
                  </a:cubicBezTo>
                  <a:cubicBezTo>
                    <a:pt x="3388" y="756"/>
                    <a:pt x="2629" y="0"/>
                    <a:pt x="16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11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51A7B-1C67-33CE-5726-0E553BD1D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7869" y="330224"/>
            <a:ext cx="6671461" cy="653004"/>
          </a:xfrm>
        </p:spPr>
        <p:txBody>
          <a:bodyPr/>
          <a:lstStyle/>
          <a:p>
            <a:r>
              <a:rPr lang="en-US"/>
              <a:t>Acidity and Taste Balance</a:t>
            </a:r>
            <a:endParaRPr lang="en-GB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3EE5D4FB-7456-1698-62AD-7FE7FD2C99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11899" y="949235"/>
            <a:ext cx="3983400" cy="653004"/>
          </a:xfrm>
        </p:spPr>
        <p:txBody>
          <a:bodyPr/>
          <a:lstStyle/>
          <a:p>
            <a:r>
              <a:rPr lang="en-US"/>
              <a:t>Features that shape the wine’s freshness, structure and drinkability. </a:t>
            </a:r>
            <a:endParaRPr lang="en-GB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9545B41-1AEE-DBE1-9DF2-E83DF5BBC698}"/>
              </a:ext>
            </a:extLst>
          </p:cNvPr>
          <p:cNvSpPr txBox="1">
            <a:spLocks/>
          </p:cNvSpPr>
          <p:nvPr/>
        </p:nvSpPr>
        <p:spPr>
          <a:xfrm>
            <a:off x="4637837" y="1816960"/>
            <a:ext cx="4506163" cy="2908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2400" indent="0" algn="l"/>
            <a:endParaRPr lang="en-GB" sz="1100">
              <a:latin typeface="Proxima Nov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>
                <a:latin typeface="Proxima Nova" panose="020B0604020202020204" charset="0"/>
              </a:rPr>
              <a:t>Residual Sugar -</a:t>
            </a:r>
            <a:r>
              <a:rPr lang="en-US" sz="1100">
                <a:latin typeface="Proxima Nova" panose="020B0604020202020204" charset="0"/>
              </a:rPr>
              <a:t> </a:t>
            </a:r>
            <a:r>
              <a:rPr lang="en-GB" sz="1100">
                <a:latin typeface="Proxima Nova" panose="020B0604020202020204" charset="0"/>
              </a:rPr>
              <a:t>unfermented sugar (glucose/fructose) left after fermentation.</a:t>
            </a:r>
          </a:p>
          <a:p>
            <a:pPr marL="152400" indent="0" algn="l"/>
            <a:r>
              <a:rPr lang="en-US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US" sz="1100">
                <a:latin typeface="Proxima Nova" panose="020B0604020202020204" charset="0"/>
              </a:rPr>
              <a:t>various values, gives different sweetness. </a:t>
            </a:r>
          </a:p>
          <a:p>
            <a:pPr marL="152400" indent="0" algn="l"/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Slightly higher than reds on average. Important for balance. </a:t>
            </a:r>
          </a:p>
          <a:p>
            <a:pPr marL="152400" indent="0" algn="l"/>
            <a:endParaRPr lang="en-GB" sz="1100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pH</a:t>
            </a:r>
            <a:r>
              <a:rPr lang="en-GB" sz="1100">
                <a:latin typeface="Proxima Nova" panose="020B0604020202020204" charset="0"/>
              </a:rPr>
              <a:t> </a:t>
            </a:r>
            <a:r>
              <a:rPr lang="en-US" sz="1100">
                <a:latin typeface="Proxima Nova" panose="020B0604020202020204" charset="0"/>
              </a:rPr>
              <a:t>- </a:t>
            </a:r>
            <a:r>
              <a:rPr lang="en-GB" sz="1100">
                <a:latin typeface="Proxima Nova" panose="020B0604020202020204" charset="0"/>
              </a:rPr>
              <a:t>Measures </a:t>
            </a:r>
            <a:r>
              <a:rPr lang="en-GB" sz="1100" b="1">
                <a:latin typeface="Proxima Nova" panose="020B0604020202020204" charset="0"/>
              </a:rPr>
              <a:t>acidity strength. </a:t>
            </a:r>
            <a:r>
              <a:rPr lang="en-GB" sz="1100">
                <a:latin typeface="Proxima Nova" panose="020B0604020202020204" charset="0"/>
              </a:rPr>
              <a:t>Lower pH = more acidic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around 3.4–3.6. Affects stability, taste, and colour tone.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Lower pH (3.0–3.3) more common. Helps preserve freshness.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83F46779-B9A5-12B7-03A2-A116D4934286}"/>
              </a:ext>
            </a:extLst>
          </p:cNvPr>
          <p:cNvSpPr txBox="1">
            <a:spLocks/>
          </p:cNvSpPr>
          <p:nvPr/>
        </p:nvSpPr>
        <p:spPr>
          <a:xfrm>
            <a:off x="397667" y="2065675"/>
            <a:ext cx="4304788" cy="3010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100" b="1">
                <a:latin typeface="Proxima Nova" panose="020B0604020202020204" charset="0"/>
              </a:rPr>
              <a:t>Fixed Acidity -</a:t>
            </a:r>
            <a:r>
              <a:rPr lang="en-US" sz="1100">
                <a:latin typeface="Proxima Nova" panose="020B0604020202020204" charset="0"/>
              </a:rPr>
              <a:t> primary tartaric and malic acid. </a:t>
            </a:r>
          </a:p>
          <a:p>
            <a:pPr marL="152400" indent="0" algn="l"/>
            <a:r>
              <a:rPr lang="en-US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US" sz="1100">
                <a:latin typeface="Proxima Nova" panose="020B0604020202020204" charset="0"/>
              </a:rPr>
              <a:t>sharpness, freshness; balances fruitiness. Harsh taste if too much. </a:t>
            </a:r>
          </a:p>
          <a:p>
            <a:pPr marL="152400" indent="0" algn="l"/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US" sz="1100">
                <a:latin typeface="Proxima Nova" panose="020B0604020202020204" charset="0"/>
              </a:rPr>
              <a:t>crispness, as white more acid-driven. </a:t>
            </a:r>
          </a:p>
          <a:p>
            <a:pPr marL="152400" indent="0" algn="l"/>
            <a:endParaRPr lang="en-US" sz="1200">
              <a:latin typeface="Proxima Nov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Volatile Acidity </a:t>
            </a:r>
            <a:r>
              <a:rPr lang="en-US" sz="1100" b="1">
                <a:latin typeface="Proxima Nova" panose="020B0604020202020204" charset="0"/>
              </a:rPr>
              <a:t>-</a:t>
            </a:r>
            <a:r>
              <a:rPr lang="en-US" sz="1100">
                <a:latin typeface="Proxima Nova" panose="020B0604020202020204" charset="0"/>
              </a:rPr>
              <a:t> </a:t>
            </a:r>
            <a:r>
              <a:rPr lang="en-GB" sz="1100">
                <a:latin typeface="Proxima Nova" panose="020B0604020202020204" charset="0"/>
              </a:rPr>
              <a:t>mostly </a:t>
            </a:r>
            <a:r>
              <a:rPr lang="en-GB" sz="1100" b="1">
                <a:latin typeface="Proxima Nova" panose="020B0604020202020204" charset="0"/>
              </a:rPr>
              <a:t>acetic acid</a:t>
            </a:r>
            <a:r>
              <a:rPr lang="en-GB" sz="1100">
                <a:latin typeface="Proxima Nova" panose="020B0604020202020204" charset="0"/>
              </a:rPr>
              <a:t> (vinegar component).</a:t>
            </a:r>
            <a:endParaRPr lang="en-US" sz="1100">
              <a:latin typeface="Proxima Nova" panose="020B0604020202020204" charset="0"/>
            </a:endParaRPr>
          </a:p>
          <a:p>
            <a:pPr marL="152400" indent="0" algn="l"/>
            <a:r>
              <a:rPr lang="en-US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High levels indicate spoilage. Low levels are normal.</a:t>
            </a:r>
            <a:endParaRPr lang="en-US" sz="1100">
              <a:latin typeface="Proxima Nova" panose="020B0604020202020204" charset="0"/>
            </a:endParaRPr>
          </a:p>
          <a:p>
            <a:pPr marL="152400" indent="0" algn="l"/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Even small increases are noticeable and undesirable.</a:t>
            </a:r>
          </a:p>
          <a:p>
            <a:pPr marL="152400" indent="0" algn="l"/>
            <a:endParaRPr lang="en-GB" sz="1100">
              <a:latin typeface="Proxima Nova" panose="020B060402020202020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100" b="1">
                <a:latin typeface="Proxima Nova" panose="020B0604020202020204" charset="0"/>
              </a:rPr>
              <a:t>Citric Acid -</a:t>
            </a:r>
            <a:r>
              <a:rPr lang="en-US" sz="1100">
                <a:latin typeface="Proxima Nova" panose="020B0604020202020204" charset="0"/>
              </a:rPr>
              <a:t> used to add acidity, can be an additive.</a:t>
            </a:r>
          </a:p>
          <a:p>
            <a:pPr marL="152400" indent="0" algn="l"/>
            <a:r>
              <a:rPr lang="en-US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US" sz="1100">
                <a:latin typeface="Proxima Nova" panose="020B0604020202020204" charset="0"/>
              </a:rPr>
              <a:t>less common. </a:t>
            </a:r>
          </a:p>
          <a:p>
            <a:pPr marL="152400" indent="0" algn="l"/>
            <a:r>
              <a:rPr lang="en-US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Sometimes added to enhance freshness in whites. Can slightly improve taste.</a:t>
            </a:r>
          </a:p>
          <a:p>
            <a:pPr marL="152400" indent="0" algn="l"/>
            <a:endParaRPr lang="en-GB" sz="1100">
              <a:latin typeface="Proxima Nova" panose="020B0604020202020204" charset="0"/>
            </a:endParaRPr>
          </a:p>
          <a:p>
            <a:pPr marL="152400" indent="0" algn="l"/>
            <a:endParaRPr lang="en-GB" sz="1100">
              <a:latin typeface="Proxima Nova" panose="020B0604020202020204" charset="0"/>
            </a:endParaRPr>
          </a:p>
        </p:txBody>
      </p:sp>
      <p:grpSp>
        <p:nvGrpSpPr>
          <p:cNvPr id="20" name="Google Shape;7631;p130">
            <a:extLst>
              <a:ext uri="{FF2B5EF4-FFF2-40B4-BE49-F238E27FC236}">
                <a16:creationId xmlns:a16="http://schemas.microsoft.com/office/drawing/2014/main" id="{769C6F82-E7BE-6DBD-6D88-6328FD935214}"/>
              </a:ext>
            </a:extLst>
          </p:cNvPr>
          <p:cNvGrpSpPr/>
          <p:nvPr/>
        </p:nvGrpSpPr>
        <p:grpSpPr>
          <a:xfrm>
            <a:off x="7622438" y="330224"/>
            <a:ext cx="578829" cy="587780"/>
            <a:chOff x="4266025" y="3609275"/>
            <a:chExt cx="299325" cy="277275"/>
          </a:xfrm>
          <a:solidFill>
            <a:schemeClr val="bg2"/>
          </a:solidFill>
        </p:grpSpPr>
        <p:sp>
          <p:nvSpPr>
            <p:cNvPr id="21" name="Google Shape;7632;p130">
              <a:extLst>
                <a:ext uri="{FF2B5EF4-FFF2-40B4-BE49-F238E27FC236}">
                  <a16:creationId xmlns:a16="http://schemas.microsoft.com/office/drawing/2014/main" id="{67D28D3C-38B2-22A5-2633-01957516AAB4}"/>
                </a:ext>
              </a:extLst>
            </p:cNvPr>
            <p:cNvSpPr/>
            <p:nvPr/>
          </p:nvSpPr>
          <p:spPr>
            <a:xfrm>
              <a:off x="4266025" y="3609275"/>
              <a:ext cx="299325" cy="224500"/>
            </a:xfrm>
            <a:custGeom>
              <a:avLst/>
              <a:gdLst/>
              <a:ahLst/>
              <a:cxnLst/>
              <a:rect l="l" t="t" r="r" b="b"/>
              <a:pathLst>
                <a:path w="11973" h="8980" extrusionOk="0">
                  <a:moveTo>
                    <a:pt x="2017" y="3749"/>
                  </a:moveTo>
                  <a:lnTo>
                    <a:pt x="3119" y="5514"/>
                  </a:lnTo>
                  <a:lnTo>
                    <a:pt x="914" y="5514"/>
                  </a:lnTo>
                  <a:lnTo>
                    <a:pt x="2017" y="3749"/>
                  </a:lnTo>
                  <a:close/>
                  <a:moveTo>
                    <a:pt x="9641" y="3749"/>
                  </a:moveTo>
                  <a:lnTo>
                    <a:pt x="10744" y="5514"/>
                  </a:lnTo>
                  <a:lnTo>
                    <a:pt x="8538" y="5514"/>
                  </a:lnTo>
                  <a:lnTo>
                    <a:pt x="9641" y="3749"/>
                  </a:lnTo>
                  <a:close/>
                  <a:moveTo>
                    <a:pt x="5892" y="0"/>
                  </a:moveTo>
                  <a:cubicBezTo>
                    <a:pt x="5325" y="0"/>
                    <a:pt x="4852" y="473"/>
                    <a:pt x="4852" y="1040"/>
                  </a:cubicBezTo>
                  <a:lnTo>
                    <a:pt x="4852" y="1166"/>
                  </a:lnTo>
                  <a:lnTo>
                    <a:pt x="4537" y="1324"/>
                  </a:lnTo>
                  <a:cubicBezTo>
                    <a:pt x="3812" y="1733"/>
                    <a:pt x="3529" y="1891"/>
                    <a:pt x="3025" y="1954"/>
                  </a:cubicBezTo>
                  <a:cubicBezTo>
                    <a:pt x="2867" y="1607"/>
                    <a:pt x="2521" y="1324"/>
                    <a:pt x="2080" y="1324"/>
                  </a:cubicBezTo>
                  <a:cubicBezTo>
                    <a:pt x="1702" y="1324"/>
                    <a:pt x="1324" y="1576"/>
                    <a:pt x="1166" y="1922"/>
                  </a:cubicBezTo>
                  <a:cubicBezTo>
                    <a:pt x="946" y="1891"/>
                    <a:pt x="693" y="1796"/>
                    <a:pt x="504" y="1733"/>
                  </a:cubicBezTo>
                  <a:cubicBezTo>
                    <a:pt x="454" y="1708"/>
                    <a:pt x="403" y="1696"/>
                    <a:pt x="355" y="1696"/>
                  </a:cubicBezTo>
                  <a:cubicBezTo>
                    <a:pt x="223" y="1696"/>
                    <a:pt x="110" y="1784"/>
                    <a:pt x="63" y="1922"/>
                  </a:cubicBezTo>
                  <a:cubicBezTo>
                    <a:pt x="0" y="2111"/>
                    <a:pt x="63" y="2332"/>
                    <a:pt x="252" y="2363"/>
                  </a:cubicBezTo>
                  <a:cubicBezTo>
                    <a:pt x="536" y="2489"/>
                    <a:pt x="820" y="2552"/>
                    <a:pt x="1135" y="2615"/>
                  </a:cubicBezTo>
                  <a:cubicBezTo>
                    <a:pt x="1198" y="2867"/>
                    <a:pt x="1387" y="3119"/>
                    <a:pt x="1607" y="3277"/>
                  </a:cubicBezTo>
                  <a:lnTo>
                    <a:pt x="95" y="5671"/>
                  </a:lnTo>
                  <a:cubicBezTo>
                    <a:pt x="95" y="5703"/>
                    <a:pt x="63" y="5829"/>
                    <a:pt x="63" y="5860"/>
                  </a:cubicBezTo>
                  <a:lnTo>
                    <a:pt x="63" y="6238"/>
                  </a:lnTo>
                  <a:cubicBezTo>
                    <a:pt x="63" y="7372"/>
                    <a:pt x="1009" y="8318"/>
                    <a:pt x="2143" y="8318"/>
                  </a:cubicBezTo>
                  <a:cubicBezTo>
                    <a:pt x="3308" y="8318"/>
                    <a:pt x="4254" y="7372"/>
                    <a:pt x="4254" y="6238"/>
                  </a:cubicBezTo>
                  <a:lnTo>
                    <a:pt x="4254" y="5860"/>
                  </a:lnTo>
                  <a:cubicBezTo>
                    <a:pt x="4254" y="5829"/>
                    <a:pt x="4191" y="5703"/>
                    <a:pt x="4191" y="5671"/>
                  </a:cubicBezTo>
                  <a:lnTo>
                    <a:pt x="2710" y="3277"/>
                  </a:lnTo>
                  <a:cubicBezTo>
                    <a:pt x="2930" y="3151"/>
                    <a:pt x="3088" y="2930"/>
                    <a:pt x="3182" y="2647"/>
                  </a:cubicBezTo>
                  <a:cubicBezTo>
                    <a:pt x="3844" y="2521"/>
                    <a:pt x="4191" y="2363"/>
                    <a:pt x="4947" y="1922"/>
                  </a:cubicBezTo>
                  <a:lnTo>
                    <a:pt x="4947" y="8979"/>
                  </a:lnTo>
                  <a:lnTo>
                    <a:pt x="7089" y="8979"/>
                  </a:lnTo>
                  <a:lnTo>
                    <a:pt x="7089" y="1922"/>
                  </a:lnTo>
                  <a:cubicBezTo>
                    <a:pt x="7814" y="2332"/>
                    <a:pt x="8192" y="2521"/>
                    <a:pt x="8853" y="2647"/>
                  </a:cubicBezTo>
                  <a:cubicBezTo>
                    <a:pt x="8916" y="2899"/>
                    <a:pt x="9074" y="3119"/>
                    <a:pt x="9326" y="3277"/>
                  </a:cubicBezTo>
                  <a:lnTo>
                    <a:pt x="7814" y="5671"/>
                  </a:lnTo>
                  <a:cubicBezTo>
                    <a:pt x="7814" y="5703"/>
                    <a:pt x="7782" y="5829"/>
                    <a:pt x="7782" y="5860"/>
                  </a:cubicBezTo>
                  <a:lnTo>
                    <a:pt x="7782" y="6238"/>
                  </a:lnTo>
                  <a:cubicBezTo>
                    <a:pt x="7782" y="7372"/>
                    <a:pt x="8727" y="8318"/>
                    <a:pt x="9861" y="8318"/>
                  </a:cubicBezTo>
                  <a:cubicBezTo>
                    <a:pt x="11027" y="8318"/>
                    <a:pt x="11972" y="7372"/>
                    <a:pt x="11972" y="6238"/>
                  </a:cubicBezTo>
                  <a:lnTo>
                    <a:pt x="11972" y="5860"/>
                  </a:lnTo>
                  <a:cubicBezTo>
                    <a:pt x="11972" y="5829"/>
                    <a:pt x="11909" y="5703"/>
                    <a:pt x="11909" y="5671"/>
                  </a:cubicBezTo>
                  <a:lnTo>
                    <a:pt x="10429" y="3277"/>
                  </a:lnTo>
                  <a:cubicBezTo>
                    <a:pt x="10429" y="3151"/>
                    <a:pt x="10618" y="2930"/>
                    <a:pt x="10681" y="2615"/>
                  </a:cubicBezTo>
                  <a:cubicBezTo>
                    <a:pt x="10933" y="2521"/>
                    <a:pt x="11248" y="2458"/>
                    <a:pt x="11531" y="2363"/>
                  </a:cubicBezTo>
                  <a:cubicBezTo>
                    <a:pt x="11720" y="2300"/>
                    <a:pt x="11815" y="2080"/>
                    <a:pt x="11720" y="1922"/>
                  </a:cubicBezTo>
                  <a:cubicBezTo>
                    <a:pt x="11674" y="1784"/>
                    <a:pt x="11560" y="1696"/>
                    <a:pt x="11429" y="1696"/>
                  </a:cubicBezTo>
                  <a:cubicBezTo>
                    <a:pt x="11380" y="1696"/>
                    <a:pt x="11330" y="1708"/>
                    <a:pt x="11279" y="1733"/>
                  </a:cubicBezTo>
                  <a:cubicBezTo>
                    <a:pt x="11059" y="1796"/>
                    <a:pt x="10870" y="1891"/>
                    <a:pt x="10618" y="1922"/>
                  </a:cubicBezTo>
                  <a:cubicBezTo>
                    <a:pt x="10460" y="1576"/>
                    <a:pt x="10113" y="1324"/>
                    <a:pt x="9704" y="1324"/>
                  </a:cubicBezTo>
                  <a:cubicBezTo>
                    <a:pt x="9294" y="1324"/>
                    <a:pt x="8916" y="1576"/>
                    <a:pt x="8790" y="1954"/>
                  </a:cubicBezTo>
                  <a:cubicBezTo>
                    <a:pt x="8255" y="1891"/>
                    <a:pt x="8003" y="1733"/>
                    <a:pt x="7278" y="1324"/>
                  </a:cubicBezTo>
                  <a:lnTo>
                    <a:pt x="6963" y="1166"/>
                  </a:lnTo>
                  <a:lnTo>
                    <a:pt x="6963" y="1040"/>
                  </a:lnTo>
                  <a:cubicBezTo>
                    <a:pt x="6963" y="441"/>
                    <a:pt x="6490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22" name="Google Shape;7633;p130">
              <a:extLst>
                <a:ext uri="{FF2B5EF4-FFF2-40B4-BE49-F238E27FC236}">
                  <a16:creationId xmlns:a16="http://schemas.microsoft.com/office/drawing/2014/main" id="{F79931F5-8730-F976-4A55-A26F6B6E600B}"/>
                </a:ext>
              </a:extLst>
            </p:cNvPr>
            <p:cNvSpPr/>
            <p:nvPr/>
          </p:nvSpPr>
          <p:spPr>
            <a:xfrm>
              <a:off x="4332975" y="3851850"/>
              <a:ext cx="157550" cy="34700"/>
            </a:xfrm>
            <a:custGeom>
              <a:avLst/>
              <a:gdLst/>
              <a:ahLst/>
              <a:cxnLst/>
              <a:rect l="l" t="t" r="r" b="b"/>
              <a:pathLst>
                <a:path w="6302" h="1388" extrusionOk="0">
                  <a:moveTo>
                    <a:pt x="693" y="1"/>
                  </a:moveTo>
                  <a:cubicBezTo>
                    <a:pt x="315" y="1"/>
                    <a:pt x="0" y="316"/>
                    <a:pt x="0" y="694"/>
                  </a:cubicBezTo>
                  <a:lnTo>
                    <a:pt x="0" y="1040"/>
                  </a:lnTo>
                  <a:cubicBezTo>
                    <a:pt x="0" y="1261"/>
                    <a:pt x="158" y="1387"/>
                    <a:pt x="347" y="1387"/>
                  </a:cubicBezTo>
                  <a:lnTo>
                    <a:pt x="5955" y="1387"/>
                  </a:lnTo>
                  <a:cubicBezTo>
                    <a:pt x="6144" y="1356"/>
                    <a:pt x="6301" y="1198"/>
                    <a:pt x="6301" y="1040"/>
                  </a:cubicBezTo>
                  <a:lnTo>
                    <a:pt x="6301" y="694"/>
                  </a:lnTo>
                  <a:cubicBezTo>
                    <a:pt x="6301" y="316"/>
                    <a:pt x="5986" y="1"/>
                    <a:pt x="55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28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B57E2-726A-D3D3-E769-62FE639BF8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7CBFB-9235-E211-B1C0-4E824509AB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673" y="448482"/>
            <a:ext cx="6671461" cy="653004"/>
          </a:xfrm>
        </p:spPr>
        <p:txBody>
          <a:bodyPr/>
          <a:lstStyle/>
          <a:p>
            <a:r>
              <a:rPr lang="en-US"/>
              <a:t>Stability and Preservation 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C7CF8-7EA5-63E0-E5A8-67767A75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6395" y="1705901"/>
            <a:ext cx="4304788" cy="2904629"/>
          </a:xfrm>
        </p:spPr>
        <p:txBody>
          <a:bodyPr/>
          <a:lstStyle/>
          <a:p>
            <a:pPr marL="152400" indent="0" algn="l"/>
            <a:endParaRPr lang="en-US" sz="1200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Chlorides</a:t>
            </a:r>
            <a:r>
              <a:rPr lang="en-GB" sz="1100">
                <a:latin typeface="Proxima Nova" panose="020B0604020202020204" charset="0"/>
              </a:rPr>
              <a:t> - represent salt content, mainly sodium chloride. 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rare in red wines, if present salty and metallic notes. 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more sensitive to presence of chlorides (may come from storage or winemaking water). </a:t>
            </a:r>
          </a:p>
          <a:p>
            <a:pPr marL="152400" indent="0" algn="l"/>
            <a:endParaRPr lang="en-GB" sz="1100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Free </a:t>
            </a:r>
            <a:r>
              <a:rPr lang="en-GB" sz="1100" b="1" err="1">
                <a:latin typeface="Proxima Nova" panose="020B0604020202020204" charset="0"/>
              </a:rPr>
              <a:t>Sulfur</a:t>
            </a:r>
            <a:r>
              <a:rPr lang="en-GB" sz="1100" b="1">
                <a:latin typeface="Proxima Nova" panose="020B0604020202020204" charset="0"/>
              </a:rPr>
              <a:t> Dioxide </a:t>
            </a:r>
            <a:r>
              <a:rPr lang="en-GB" sz="1100">
                <a:latin typeface="Proxima Nova" panose="020B0604020202020204" charset="0"/>
              </a:rPr>
              <a:t>- antioxidant and antimicrobial agent. 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preserves freshness and colour, used sparingly. 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critical, prevents oxidation and browning. </a:t>
            </a:r>
          </a:p>
          <a:p>
            <a:pPr marL="152400" indent="0" algn="l"/>
            <a:endParaRPr lang="en-GB" sz="1100" b="1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Total </a:t>
            </a:r>
            <a:r>
              <a:rPr lang="en-GB" sz="1100" b="1" err="1">
                <a:latin typeface="Proxima Nova" panose="020B0604020202020204" charset="0"/>
              </a:rPr>
              <a:t>Sulfur</a:t>
            </a:r>
            <a:r>
              <a:rPr lang="en-GB" sz="1100" b="1">
                <a:latin typeface="Proxima Nova" panose="020B0604020202020204" charset="0"/>
              </a:rPr>
              <a:t> Dioxide </a:t>
            </a:r>
            <a:r>
              <a:rPr lang="en-GB" sz="1100">
                <a:latin typeface="Proxima Nova" panose="020B0604020202020204" charset="0"/>
              </a:rPr>
              <a:t>– all bound and free SO2 in the wine. 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lower, as tannins and anthocyanins give natural protection. 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significantly higher, essential. Keep freshness and stability. </a:t>
            </a:r>
            <a:endParaRPr lang="en-GB" sz="1100" b="1">
              <a:latin typeface="Proxima Nova" panose="020B0604020202020204" charset="0"/>
            </a:endParaRPr>
          </a:p>
        </p:txBody>
      </p:sp>
      <p:sp>
        <p:nvSpPr>
          <p:cNvPr id="7" name="Subtitle 14">
            <a:extLst>
              <a:ext uri="{FF2B5EF4-FFF2-40B4-BE49-F238E27FC236}">
                <a16:creationId xmlns:a16="http://schemas.microsoft.com/office/drawing/2014/main" id="{CFFDE972-43B4-998E-5EB8-E1ACE9D7BDE5}"/>
              </a:ext>
            </a:extLst>
          </p:cNvPr>
          <p:cNvSpPr txBox="1">
            <a:spLocks/>
          </p:cNvSpPr>
          <p:nvPr/>
        </p:nvSpPr>
        <p:spPr>
          <a:xfrm>
            <a:off x="2909483" y="1032027"/>
            <a:ext cx="3983400" cy="4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/>
              <a:t>Impact shelf life and oxidation.</a:t>
            </a:r>
            <a:endParaRPr lang="en-GB"/>
          </a:p>
        </p:txBody>
      </p:sp>
      <p:grpSp>
        <p:nvGrpSpPr>
          <p:cNvPr id="8" name="Google Shape;6902;p128">
            <a:extLst>
              <a:ext uri="{FF2B5EF4-FFF2-40B4-BE49-F238E27FC236}">
                <a16:creationId xmlns:a16="http://schemas.microsoft.com/office/drawing/2014/main" id="{3EC92CA7-C825-760E-0AEE-F9F94AF0F750}"/>
              </a:ext>
            </a:extLst>
          </p:cNvPr>
          <p:cNvGrpSpPr/>
          <p:nvPr/>
        </p:nvGrpSpPr>
        <p:grpSpPr>
          <a:xfrm>
            <a:off x="7552150" y="484018"/>
            <a:ext cx="407539" cy="469914"/>
            <a:chOff x="2710875" y="3806450"/>
            <a:chExt cx="416725" cy="481825"/>
          </a:xfrm>
          <a:solidFill>
            <a:schemeClr val="bg2"/>
          </a:solidFill>
        </p:grpSpPr>
        <p:sp>
          <p:nvSpPr>
            <p:cNvPr id="9" name="Google Shape;6903;p128">
              <a:extLst>
                <a:ext uri="{FF2B5EF4-FFF2-40B4-BE49-F238E27FC236}">
                  <a16:creationId xmlns:a16="http://schemas.microsoft.com/office/drawing/2014/main" id="{F0281969-D609-CE75-ACD4-F33B1A57C06C}"/>
                </a:ext>
              </a:extLst>
            </p:cNvPr>
            <p:cNvSpPr/>
            <p:nvPr/>
          </p:nvSpPr>
          <p:spPr>
            <a:xfrm>
              <a:off x="2710875" y="4144450"/>
              <a:ext cx="416725" cy="143825"/>
            </a:xfrm>
            <a:custGeom>
              <a:avLst/>
              <a:gdLst/>
              <a:ahLst/>
              <a:cxnLst/>
              <a:rect l="l" t="t" r="r" b="b"/>
              <a:pathLst>
                <a:path w="16669" h="5753" extrusionOk="0">
                  <a:moveTo>
                    <a:pt x="2313" y="1"/>
                  </a:moveTo>
                  <a:lnTo>
                    <a:pt x="260" y="3590"/>
                  </a:lnTo>
                  <a:cubicBezTo>
                    <a:pt x="1" y="4039"/>
                    <a:pt x="1" y="4590"/>
                    <a:pt x="266" y="5036"/>
                  </a:cubicBezTo>
                  <a:cubicBezTo>
                    <a:pt x="517" y="5479"/>
                    <a:pt x="986" y="5752"/>
                    <a:pt x="1495" y="5752"/>
                  </a:cubicBezTo>
                  <a:cubicBezTo>
                    <a:pt x="1498" y="5752"/>
                    <a:pt x="1501" y="5752"/>
                    <a:pt x="1503" y="5752"/>
                  </a:cubicBezTo>
                  <a:lnTo>
                    <a:pt x="15165" y="5752"/>
                  </a:lnTo>
                  <a:cubicBezTo>
                    <a:pt x="15168" y="5752"/>
                    <a:pt x="15171" y="5752"/>
                    <a:pt x="15174" y="5752"/>
                  </a:cubicBezTo>
                  <a:cubicBezTo>
                    <a:pt x="15682" y="5752"/>
                    <a:pt x="16151" y="5479"/>
                    <a:pt x="16403" y="5036"/>
                  </a:cubicBezTo>
                  <a:cubicBezTo>
                    <a:pt x="16668" y="4590"/>
                    <a:pt x="16668" y="4039"/>
                    <a:pt x="16409" y="3590"/>
                  </a:cubicBezTo>
                  <a:lnTo>
                    <a:pt x="143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0" name="Google Shape;6904;p128">
              <a:extLst>
                <a:ext uri="{FF2B5EF4-FFF2-40B4-BE49-F238E27FC236}">
                  <a16:creationId xmlns:a16="http://schemas.microsoft.com/office/drawing/2014/main" id="{F0B3D403-1F82-6211-1676-9023088EE6CA}"/>
                </a:ext>
              </a:extLst>
            </p:cNvPr>
            <p:cNvSpPr/>
            <p:nvPr/>
          </p:nvSpPr>
          <p:spPr>
            <a:xfrm>
              <a:off x="2784800" y="3806450"/>
              <a:ext cx="268850" cy="309800"/>
            </a:xfrm>
            <a:custGeom>
              <a:avLst/>
              <a:gdLst/>
              <a:ahLst/>
              <a:cxnLst/>
              <a:rect l="l" t="t" r="r" b="b"/>
              <a:pathLst>
                <a:path w="10754" h="12392" extrusionOk="0">
                  <a:moveTo>
                    <a:pt x="5379" y="8113"/>
                  </a:moveTo>
                  <a:cubicBezTo>
                    <a:pt x="5882" y="8113"/>
                    <a:pt x="6132" y="8721"/>
                    <a:pt x="5776" y="9076"/>
                  </a:cubicBezTo>
                  <a:cubicBezTo>
                    <a:pt x="5661" y="9192"/>
                    <a:pt x="5519" y="9244"/>
                    <a:pt x="5380" y="9244"/>
                  </a:cubicBezTo>
                  <a:cubicBezTo>
                    <a:pt x="5091" y="9244"/>
                    <a:pt x="4813" y="9019"/>
                    <a:pt x="4813" y="8679"/>
                  </a:cubicBezTo>
                  <a:cubicBezTo>
                    <a:pt x="4813" y="8366"/>
                    <a:pt x="5066" y="8113"/>
                    <a:pt x="5379" y="8113"/>
                  </a:cubicBezTo>
                  <a:close/>
                  <a:moveTo>
                    <a:pt x="4280" y="9989"/>
                  </a:moveTo>
                  <a:cubicBezTo>
                    <a:pt x="4783" y="9989"/>
                    <a:pt x="5036" y="10597"/>
                    <a:pt x="4680" y="10952"/>
                  </a:cubicBezTo>
                  <a:cubicBezTo>
                    <a:pt x="4566" y="11067"/>
                    <a:pt x="4425" y="11118"/>
                    <a:pt x="4286" y="11118"/>
                  </a:cubicBezTo>
                  <a:cubicBezTo>
                    <a:pt x="3996" y="11118"/>
                    <a:pt x="3717" y="10892"/>
                    <a:pt x="3717" y="10552"/>
                  </a:cubicBezTo>
                  <a:cubicBezTo>
                    <a:pt x="3717" y="10242"/>
                    <a:pt x="3970" y="9989"/>
                    <a:pt x="4280" y="9989"/>
                  </a:cubicBezTo>
                  <a:close/>
                  <a:moveTo>
                    <a:pt x="6475" y="9989"/>
                  </a:moveTo>
                  <a:cubicBezTo>
                    <a:pt x="6978" y="9989"/>
                    <a:pt x="7231" y="10597"/>
                    <a:pt x="6875" y="10952"/>
                  </a:cubicBezTo>
                  <a:cubicBezTo>
                    <a:pt x="6761" y="11067"/>
                    <a:pt x="6620" y="11118"/>
                    <a:pt x="6481" y="11118"/>
                  </a:cubicBezTo>
                  <a:cubicBezTo>
                    <a:pt x="6191" y="11118"/>
                    <a:pt x="5912" y="10892"/>
                    <a:pt x="5912" y="10552"/>
                  </a:cubicBezTo>
                  <a:cubicBezTo>
                    <a:pt x="5912" y="10242"/>
                    <a:pt x="6162" y="9989"/>
                    <a:pt x="6475" y="9989"/>
                  </a:cubicBezTo>
                  <a:close/>
                  <a:moveTo>
                    <a:pt x="1744" y="0"/>
                  </a:moveTo>
                  <a:cubicBezTo>
                    <a:pt x="1434" y="0"/>
                    <a:pt x="1181" y="253"/>
                    <a:pt x="1181" y="566"/>
                  </a:cubicBezTo>
                  <a:cubicBezTo>
                    <a:pt x="1181" y="877"/>
                    <a:pt x="1434" y="1130"/>
                    <a:pt x="1744" y="1130"/>
                  </a:cubicBezTo>
                  <a:lnTo>
                    <a:pt x="2259" y="1130"/>
                  </a:lnTo>
                  <a:lnTo>
                    <a:pt x="2259" y="8444"/>
                  </a:lnTo>
                  <a:lnTo>
                    <a:pt x="1" y="12392"/>
                  </a:lnTo>
                  <a:lnTo>
                    <a:pt x="10754" y="12392"/>
                  </a:lnTo>
                  <a:lnTo>
                    <a:pt x="8496" y="8444"/>
                  </a:lnTo>
                  <a:lnTo>
                    <a:pt x="8496" y="1130"/>
                  </a:lnTo>
                  <a:lnTo>
                    <a:pt x="9010" y="1130"/>
                  </a:lnTo>
                  <a:cubicBezTo>
                    <a:pt x="9321" y="1130"/>
                    <a:pt x="9574" y="877"/>
                    <a:pt x="9574" y="566"/>
                  </a:cubicBezTo>
                  <a:cubicBezTo>
                    <a:pt x="9574" y="253"/>
                    <a:pt x="9321" y="0"/>
                    <a:pt x="90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3" name="Subtitle 2">
            <a:extLst>
              <a:ext uri="{FF2B5EF4-FFF2-40B4-BE49-F238E27FC236}">
                <a16:creationId xmlns:a16="http://schemas.microsoft.com/office/drawing/2014/main" id="{4815515B-D4CD-DB20-3CE7-A23A5000EEFF}"/>
              </a:ext>
            </a:extLst>
          </p:cNvPr>
          <p:cNvSpPr txBox="1">
            <a:spLocks/>
          </p:cNvSpPr>
          <p:nvPr/>
        </p:nvSpPr>
        <p:spPr>
          <a:xfrm>
            <a:off x="4970404" y="1817026"/>
            <a:ext cx="3983400" cy="2904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US" sz="1100" b="1">
                <a:latin typeface="Proxima Nova" panose="020B0604020202020204" charset="0"/>
              </a:rPr>
              <a:t>Sulphates</a:t>
            </a:r>
            <a:r>
              <a:rPr lang="en-US" sz="1100">
                <a:latin typeface="Proxima Nova" panose="020B0604020202020204" charset="0"/>
              </a:rPr>
              <a:t> – potassium metabisulfite. Added but also occurs naturally. </a:t>
            </a:r>
          </a:p>
          <a:p>
            <a:pPr marL="152400" indent="0" algn="l"/>
            <a:r>
              <a:rPr lang="en-US" sz="105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US" sz="1050">
                <a:latin typeface="Proxima Nova" panose="020B0604020202020204" charset="0"/>
              </a:rPr>
              <a:t>aid in microbial control and shelf control. Moderate use. </a:t>
            </a:r>
          </a:p>
          <a:p>
            <a:pPr marL="152400" indent="0" algn="l"/>
            <a:r>
              <a:rPr lang="en-US" sz="105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US" sz="1050">
                <a:latin typeface="Proxima Nova" panose="020B0604020202020204" charset="0"/>
              </a:rPr>
              <a:t>provide stability and freshness. Higher use. </a:t>
            </a:r>
          </a:p>
        </p:txBody>
      </p:sp>
    </p:spTree>
    <p:extLst>
      <p:ext uri="{BB962C8B-B14F-4D97-AF65-F5344CB8AC3E}">
        <p14:creationId xmlns:p14="http://schemas.microsoft.com/office/powerpoint/2010/main" val="9625822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F64DA-0C7A-B8F5-F3A2-CAFE38F434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62274-F23E-B9A0-86A2-3D310DF639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4673" y="448482"/>
            <a:ext cx="6671461" cy="653004"/>
          </a:xfrm>
        </p:spPr>
        <p:txBody>
          <a:bodyPr/>
          <a:lstStyle/>
          <a:p>
            <a:r>
              <a:rPr lang="en-US"/>
              <a:t>Body, Strength &amp; Overall Quality 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29D911-5E76-CCC4-6C92-319371CDBA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20240" y="1501941"/>
            <a:ext cx="5303520" cy="3297696"/>
          </a:xfrm>
        </p:spPr>
        <p:txBody>
          <a:bodyPr/>
          <a:lstStyle/>
          <a:p>
            <a:pPr marL="152400" indent="0" algn="l"/>
            <a:endParaRPr lang="en-US" sz="1200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Density - </a:t>
            </a:r>
            <a:r>
              <a:rPr lang="en-GB" sz="1100">
                <a:latin typeface="Proxima Nova" panose="020B0604020202020204" charset="0"/>
              </a:rPr>
              <a:t>mass per volume (g/mL). Correlates with </a:t>
            </a:r>
            <a:r>
              <a:rPr lang="en-GB" sz="1100" b="1">
                <a:latin typeface="Proxima Nova" panose="020B0604020202020204" charset="0"/>
              </a:rPr>
              <a:t>alcohol</a:t>
            </a:r>
            <a:r>
              <a:rPr lang="en-GB" sz="1100">
                <a:latin typeface="Proxima Nova" panose="020B0604020202020204" charset="0"/>
              </a:rPr>
              <a:t> and </a:t>
            </a:r>
            <a:r>
              <a:rPr lang="en-GB" sz="1100" b="1">
                <a:latin typeface="Proxima Nova" panose="020B0604020202020204" charset="0"/>
              </a:rPr>
              <a:t>sugar content</a:t>
            </a:r>
            <a:r>
              <a:rPr lang="en-GB" sz="1100">
                <a:latin typeface="Proxima Nova" panose="020B0604020202020204" charset="0"/>
              </a:rPr>
              <a:t>.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lower density usually means higher alcohol, higher density – may suggest sugar. 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same as in red. </a:t>
            </a:r>
          </a:p>
          <a:p>
            <a:pPr marL="152400" indent="0" algn="l"/>
            <a:endParaRPr lang="en-GB" sz="1100" b="1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Alcohol - </a:t>
            </a:r>
            <a:r>
              <a:rPr lang="en-GB" sz="1100">
                <a:latin typeface="Proxima Nova" panose="020B0604020202020204" charset="0"/>
              </a:rPr>
              <a:t>ethanol, produced during fermentation from sugar. 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higher alcohol enhances mouthfeel and perceived sweetness. 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similar effects, might overpower lighter wines.</a:t>
            </a:r>
          </a:p>
          <a:p>
            <a:pPr marL="152400" indent="0" algn="l"/>
            <a:endParaRPr lang="en-GB" sz="1100">
              <a:latin typeface="Proxima Nova" panose="020B0604020202020204" charset="0"/>
            </a:endParaRPr>
          </a:p>
          <a:p>
            <a:pPr marL="323850" indent="-171450" algn="l">
              <a:buFont typeface="Arial" panose="020B0604020202020204" pitchFamily="34" charset="0"/>
              <a:buChar char="•"/>
            </a:pPr>
            <a:r>
              <a:rPr lang="en-GB" sz="1100" b="1">
                <a:latin typeface="Proxima Nova" panose="020B0604020202020204" charset="0"/>
              </a:rPr>
              <a:t>Quality (target feature) - human sensory rating based on taste, aroma and balance. Given by professionals. </a:t>
            </a:r>
          </a:p>
          <a:p>
            <a:pPr marL="152400" indent="0" algn="l"/>
            <a:r>
              <a:rPr lang="en-GB" sz="1100" b="1">
                <a:solidFill>
                  <a:srgbClr val="C00000"/>
                </a:solidFill>
                <a:latin typeface="Proxima Nova" panose="020B0604020202020204" charset="0"/>
              </a:rPr>
              <a:t>In red wine: </a:t>
            </a:r>
            <a:r>
              <a:rPr lang="en-GB" sz="1100">
                <a:latin typeface="Proxima Nova" panose="020B0604020202020204" charset="0"/>
              </a:rPr>
              <a:t>more body, tannin and complexity expected (structure). </a:t>
            </a:r>
          </a:p>
          <a:p>
            <a:pPr marL="152400" indent="0" algn="l"/>
            <a:r>
              <a:rPr lang="en-GB" sz="1100" b="1">
                <a:solidFill>
                  <a:schemeClr val="accent2">
                    <a:lumMod val="75000"/>
                  </a:schemeClr>
                </a:solidFill>
                <a:latin typeface="Proxima Nova" panose="020B0604020202020204" charset="0"/>
              </a:rPr>
              <a:t>In white wine: </a:t>
            </a:r>
            <a:r>
              <a:rPr lang="en-GB" sz="1100">
                <a:latin typeface="Proxima Nova" panose="020B0604020202020204" charset="0"/>
              </a:rPr>
              <a:t>Balance of freshness, fruit and acidity. Preferable clean and aromatic profile. </a:t>
            </a:r>
          </a:p>
        </p:txBody>
      </p:sp>
      <p:sp>
        <p:nvSpPr>
          <p:cNvPr id="7" name="Subtitle 14">
            <a:extLst>
              <a:ext uri="{FF2B5EF4-FFF2-40B4-BE49-F238E27FC236}">
                <a16:creationId xmlns:a16="http://schemas.microsoft.com/office/drawing/2014/main" id="{53CBD8DF-A6A6-EC22-5B2D-6701DE6BD5CF}"/>
              </a:ext>
            </a:extLst>
          </p:cNvPr>
          <p:cNvSpPr txBox="1">
            <a:spLocks/>
          </p:cNvSpPr>
          <p:nvPr/>
        </p:nvSpPr>
        <p:spPr>
          <a:xfrm>
            <a:off x="2909483" y="1032027"/>
            <a:ext cx="3983400" cy="469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4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200"/>
              <a:buFont typeface="Roboto Condensed Light"/>
              <a:buNone/>
              <a:defRPr sz="1200" b="0" i="0" u="none" strike="noStrike" cap="none">
                <a:solidFill>
                  <a:schemeClr val="hlink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/>
              <a:t>Drive the wine’s mouthfeel and scoring. </a:t>
            </a:r>
            <a:endParaRPr lang="en-GB"/>
          </a:p>
        </p:txBody>
      </p:sp>
      <p:grpSp>
        <p:nvGrpSpPr>
          <p:cNvPr id="4" name="Google Shape;6754;p128">
            <a:extLst>
              <a:ext uri="{FF2B5EF4-FFF2-40B4-BE49-F238E27FC236}">
                <a16:creationId xmlns:a16="http://schemas.microsoft.com/office/drawing/2014/main" id="{2BBA33A8-8106-AA93-05B4-FF7B0CA6955F}"/>
              </a:ext>
            </a:extLst>
          </p:cNvPr>
          <p:cNvGrpSpPr/>
          <p:nvPr/>
        </p:nvGrpSpPr>
        <p:grpSpPr>
          <a:xfrm>
            <a:off x="7819950" y="525455"/>
            <a:ext cx="540996" cy="499057"/>
            <a:chOff x="5642475" y="1435075"/>
            <a:chExt cx="481975" cy="481825"/>
          </a:xfrm>
          <a:solidFill>
            <a:schemeClr val="bg2"/>
          </a:solidFill>
        </p:grpSpPr>
        <p:sp>
          <p:nvSpPr>
            <p:cNvPr id="5" name="Google Shape;6755;p128">
              <a:extLst>
                <a:ext uri="{FF2B5EF4-FFF2-40B4-BE49-F238E27FC236}">
                  <a16:creationId xmlns:a16="http://schemas.microsoft.com/office/drawing/2014/main" id="{1D7FFB61-E1A0-9925-1A8D-152BAEB19944}"/>
                </a:ext>
              </a:extLst>
            </p:cNvPr>
            <p:cNvSpPr/>
            <p:nvPr/>
          </p:nvSpPr>
          <p:spPr>
            <a:xfrm>
              <a:off x="5642475" y="1435075"/>
              <a:ext cx="481975" cy="340675"/>
            </a:xfrm>
            <a:custGeom>
              <a:avLst/>
              <a:gdLst/>
              <a:ahLst/>
              <a:cxnLst/>
              <a:rect l="l" t="t" r="r" b="b"/>
              <a:pathLst>
                <a:path w="19279" h="13627" extrusionOk="0">
                  <a:moveTo>
                    <a:pt x="2262" y="2259"/>
                  </a:moveTo>
                  <a:cubicBezTo>
                    <a:pt x="2883" y="2259"/>
                    <a:pt x="3428" y="2765"/>
                    <a:pt x="3428" y="3389"/>
                  </a:cubicBezTo>
                  <a:lnTo>
                    <a:pt x="3428" y="7342"/>
                  </a:lnTo>
                  <a:cubicBezTo>
                    <a:pt x="3428" y="7366"/>
                    <a:pt x="3434" y="7394"/>
                    <a:pt x="3434" y="7418"/>
                  </a:cubicBezTo>
                  <a:lnTo>
                    <a:pt x="1636" y="6246"/>
                  </a:lnTo>
                  <a:cubicBezTo>
                    <a:pt x="1320" y="6035"/>
                    <a:pt x="1130" y="5683"/>
                    <a:pt x="1133" y="5304"/>
                  </a:cubicBezTo>
                  <a:lnTo>
                    <a:pt x="1133" y="3389"/>
                  </a:lnTo>
                  <a:cubicBezTo>
                    <a:pt x="1133" y="2765"/>
                    <a:pt x="1636" y="2259"/>
                    <a:pt x="2262" y="2259"/>
                  </a:cubicBezTo>
                  <a:close/>
                  <a:moveTo>
                    <a:pt x="17017" y="2259"/>
                  </a:moveTo>
                  <a:cubicBezTo>
                    <a:pt x="17641" y="2259"/>
                    <a:pt x="18147" y="2765"/>
                    <a:pt x="18147" y="3389"/>
                  </a:cubicBezTo>
                  <a:lnTo>
                    <a:pt x="18147" y="5307"/>
                  </a:lnTo>
                  <a:cubicBezTo>
                    <a:pt x="18147" y="5683"/>
                    <a:pt x="17957" y="6035"/>
                    <a:pt x="17644" y="6246"/>
                  </a:cubicBezTo>
                  <a:lnTo>
                    <a:pt x="15843" y="7421"/>
                  </a:lnTo>
                  <a:cubicBezTo>
                    <a:pt x="15843" y="7394"/>
                    <a:pt x="15849" y="7369"/>
                    <a:pt x="15849" y="7342"/>
                  </a:cubicBezTo>
                  <a:lnTo>
                    <a:pt x="15849" y="3389"/>
                  </a:lnTo>
                  <a:cubicBezTo>
                    <a:pt x="15849" y="2765"/>
                    <a:pt x="16394" y="2259"/>
                    <a:pt x="17017" y="2259"/>
                  </a:cubicBezTo>
                  <a:close/>
                  <a:moveTo>
                    <a:pt x="9638" y="2284"/>
                  </a:moveTo>
                  <a:cubicBezTo>
                    <a:pt x="9845" y="2284"/>
                    <a:pt x="10051" y="2381"/>
                    <a:pt x="10146" y="2576"/>
                  </a:cubicBezTo>
                  <a:lnTo>
                    <a:pt x="10883" y="4069"/>
                  </a:lnTo>
                  <a:lnTo>
                    <a:pt x="12534" y="4310"/>
                  </a:lnTo>
                  <a:cubicBezTo>
                    <a:pt x="12994" y="4376"/>
                    <a:pt x="13181" y="4945"/>
                    <a:pt x="12847" y="5274"/>
                  </a:cubicBezTo>
                  <a:lnTo>
                    <a:pt x="11651" y="6439"/>
                  </a:lnTo>
                  <a:lnTo>
                    <a:pt x="11934" y="8080"/>
                  </a:lnTo>
                  <a:cubicBezTo>
                    <a:pt x="11996" y="8445"/>
                    <a:pt x="11705" y="8742"/>
                    <a:pt x="11376" y="8742"/>
                  </a:cubicBezTo>
                  <a:cubicBezTo>
                    <a:pt x="11290" y="8742"/>
                    <a:pt x="11201" y="8721"/>
                    <a:pt x="11115" y="8676"/>
                  </a:cubicBezTo>
                  <a:lnTo>
                    <a:pt x="9637" y="7899"/>
                  </a:lnTo>
                  <a:lnTo>
                    <a:pt x="8161" y="8676"/>
                  </a:lnTo>
                  <a:cubicBezTo>
                    <a:pt x="8076" y="8721"/>
                    <a:pt x="7987" y="8742"/>
                    <a:pt x="7900" y="8742"/>
                  </a:cubicBezTo>
                  <a:cubicBezTo>
                    <a:pt x="7571" y="8742"/>
                    <a:pt x="7280" y="8445"/>
                    <a:pt x="7342" y="8080"/>
                  </a:cubicBezTo>
                  <a:lnTo>
                    <a:pt x="7625" y="6439"/>
                  </a:lnTo>
                  <a:lnTo>
                    <a:pt x="6430" y="5271"/>
                  </a:lnTo>
                  <a:cubicBezTo>
                    <a:pt x="6279" y="5120"/>
                    <a:pt x="6222" y="4897"/>
                    <a:pt x="6288" y="4692"/>
                  </a:cubicBezTo>
                  <a:cubicBezTo>
                    <a:pt x="6355" y="4488"/>
                    <a:pt x="6532" y="4340"/>
                    <a:pt x="6743" y="4310"/>
                  </a:cubicBezTo>
                  <a:lnTo>
                    <a:pt x="8393" y="4069"/>
                  </a:lnTo>
                  <a:lnTo>
                    <a:pt x="9131" y="2576"/>
                  </a:lnTo>
                  <a:cubicBezTo>
                    <a:pt x="9226" y="2381"/>
                    <a:pt x="9432" y="2284"/>
                    <a:pt x="9638" y="2284"/>
                  </a:cubicBezTo>
                  <a:close/>
                  <a:moveTo>
                    <a:pt x="3994" y="1"/>
                  </a:moveTo>
                  <a:cubicBezTo>
                    <a:pt x="3681" y="1"/>
                    <a:pt x="3428" y="254"/>
                    <a:pt x="3428" y="567"/>
                  </a:cubicBezTo>
                  <a:lnTo>
                    <a:pt x="3428" y="1443"/>
                  </a:lnTo>
                  <a:cubicBezTo>
                    <a:pt x="3072" y="1242"/>
                    <a:pt x="2669" y="1133"/>
                    <a:pt x="2262" y="1130"/>
                  </a:cubicBezTo>
                  <a:cubicBezTo>
                    <a:pt x="1013" y="1130"/>
                    <a:pt x="4" y="2142"/>
                    <a:pt x="4" y="3389"/>
                  </a:cubicBezTo>
                  <a:lnTo>
                    <a:pt x="4" y="5307"/>
                  </a:lnTo>
                  <a:cubicBezTo>
                    <a:pt x="1" y="6060"/>
                    <a:pt x="380" y="6767"/>
                    <a:pt x="1010" y="7186"/>
                  </a:cubicBezTo>
                  <a:lnTo>
                    <a:pt x="3681" y="8941"/>
                  </a:lnTo>
                  <a:cubicBezTo>
                    <a:pt x="3690" y="8947"/>
                    <a:pt x="3702" y="8944"/>
                    <a:pt x="3714" y="8950"/>
                  </a:cubicBezTo>
                  <a:cubicBezTo>
                    <a:pt x="4129" y="10107"/>
                    <a:pt x="5006" y="11037"/>
                    <a:pt x="6297" y="11642"/>
                  </a:cubicBezTo>
                  <a:cubicBezTo>
                    <a:pt x="7137" y="12034"/>
                    <a:pt x="7692" y="12817"/>
                    <a:pt x="7866" y="13627"/>
                  </a:cubicBezTo>
                  <a:lnTo>
                    <a:pt x="11386" y="13627"/>
                  </a:lnTo>
                  <a:cubicBezTo>
                    <a:pt x="11504" y="12844"/>
                    <a:pt x="11949" y="12067"/>
                    <a:pt x="12648" y="11676"/>
                  </a:cubicBezTo>
                  <a:cubicBezTo>
                    <a:pt x="14003" y="10908"/>
                    <a:pt x="15027" y="10101"/>
                    <a:pt x="15521" y="8965"/>
                  </a:cubicBezTo>
                  <a:cubicBezTo>
                    <a:pt x="15545" y="8953"/>
                    <a:pt x="15575" y="8956"/>
                    <a:pt x="15599" y="8941"/>
                  </a:cubicBezTo>
                  <a:lnTo>
                    <a:pt x="18273" y="7186"/>
                  </a:lnTo>
                  <a:cubicBezTo>
                    <a:pt x="18899" y="6767"/>
                    <a:pt x="19279" y="6063"/>
                    <a:pt x="19279" y="5307"/>
                  </a:cubicBezTo>
                  <a:lnTo>
                    <a:pt x="19279" y="3389"/>
                  </a:lnTo>
                  <a:cubicBezTo>
                    <a:pt x="19276" y="2142"/>
                    <a:pt x="18267" y="1130"/>
                    <a:pt x="17020" y="1130"/>
                  </a:cubicBezTo>
                  <a:cubicBezTo>
                    <a:pt x="16611" y="1133"/>
                    <a:pt x="16207" y="1242"/>
                    <a:pt x="15852" y="1443"/>
                  </a:cubicBezTo>
                  <a:lnTo>
                    <a:pt x="15852" y="567"/>
                  </a:lnTo>
                  <a:cubicBezTo>
                    <a:pt x="15852" y="254"/>
                    <a:pt x="15599" y="1"/>
                    <a:pt x="15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" name="Google Shape;6756;p128">
              <a:extLst>
                <a:ext uri="{FF2B5EF4-FFF2-40B4-BE49-F238E27FC236}">
                  <a16:creationId xmlns:a16="http://schemas.microsoft.com/office/drawing/2014/main" id="{A1C312D0-0A0C-580F-F22A-0D6543BF7C4B}"/>
                </a:ext>
              </a:extLst>
            </p:cNvPr>
            <p:cNvSpPr/>
            <p:nvPr/>
          </p:nvSpPr>
          <p:spPr>
            <a:xfrm>
              <a:off x="5756375" y="1803975"/>
              <a:ext cx="254100" cy="112925"/>
            </a:xfrm>
            <a:custGeom>
              <a:avLst/>
              <a:gdLst/>
              <a:ahLst/>
              <a:cxnLst/>
              <a:rect l="l" t="t" r="r" b="b"/>
              <a:pathLst>
                <a:path w="10164" h="4517" extrusionOk="0">
                  <a:moveTo>
                    <a:pt x="2259" y="0"/>
                  </a:moveTo>
                  <a:cubicBezTo>
                    <a:pt x="1636" y="0"/>
                    <a:pt x="1130" y="506"/>
                    <a:pt x="1130" y="1129"/>
                  </a:cubicBezTo>
                  <a:lnTo>
                    <a:pt x="1130" y="1695"/>
                  </a:lnTo>
                  <a:lnTo>
                    <a:pt x="2825" y="1695"/>
                  </a:lnTo>
                  <a:cubicBezTo>
                    <a:pt x="3136" y="1695"/>
                    <a:pt x="3389" y="1945"/>
                    <a:pt x="3389" y="2258"/>
                  </a:cubicBezTo>
                  <a:cubicBezTo>
                    <a:pt x="3389" y="2572"/>
                    <a:pt x="3136" y="2825"/>
                    <a:pt x="2825" y="2825"/>
                  </a:cubicBezTo>
                  <a:lnTo>
                    <a:pt x="567" y="2825"/>
                  </a:lnTo>
                  <a:cubicBezTo>
                    <a:pt x="254" y="2825"/>
                    <a:pt x="1" y="3075"/>
                    <a:pt x="1" y="3388"/>
                  </a:cubicBezTo>
                  <a:lnTo>
                    <a:pt x="1" y="3954"/>
                  </a:lnTo>
                  <a:cubicBezTo>
                    <a:pt x="1" y="4264"/>
                    <a:pt x="254" y="4517"/>
                    <a:pt x="567" y="4517"/>
                  </a:cubicBezTo>
                  <a:lnTo>
                    <a:pt x="9601" y="4517"/>
                  </a:lnTo>
                  <a:cubicBezTo>
                    <a:pt x="9911" y="4517"/>
                    <a:pt x="10164" y="4264"/>
                    <a:pt x="10164" y="3954"/>
                  </a:cubicBezTo>
                  <a:lnTo>
                    <a:pt x="10164" y="3388"/>
                  </a:lnTo>
                  <a:cubicBezTo>
                    <a:pt x="10164" y="3075"/>
                    <a:pt x="9911" y="2825"/>
                    <a:pt x="9601" y="2825"/>
                  </a:cubicBezTo>
                  <a:lnTo>
                    <a:pt x="7342" y="2825"/>
                  </a:lnTo>
                  <a:cubicBezTo>
                    <a:pt x="7029" y="2825"/>
                    <a:pt x="6776" y="2572"/>
                    <a:pt x="6776" y="2258"/>
                  </a:cubicBezTo>
                  <a:cubicBezTo>
                    <a:pt x="6776" y="1945"/>
                    <a:pt x="7029" y="1695"/>
                    <a:pt x="7342" y="1695"/>
                  </a:cubicBezTo>
                  <a:lnTo>
                    <a:pt x="9035" y="1695"/>
                  </a:lnTo>
                  <a:lnTo>
                    <a:pt x="9035" y="1129"/>
                  </a:lnTo>
                  <a:cubicBezTo>
                    <a:pt x="9035" y="506"/>
                    <a:pt x="8529" y="0"/>
                    <a:pt x="790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" name="Google Shape;6757;p128">
              <a:extLst>
                <a:ext uri="{FF2B5EF4-FFF2-40B4-BE49-F238E27FC236}">
                  <a16:creationId xmlns:a16="http://schemas.microsoft.com/office/drawing/2014/main" id="{CDE2B486-0FCF-899E-24A7-3759178C52FD}"/>
                </a:ext>
              </a:extLst>
            </p:cNvPr>
            <p:cNvSpPr/>
            <p:nvPr/>
          </p:nvSpPr>
          <p:spPr>
            <a:xfrm>
              <a:off x="5843400" y="1537550"/>
              <a:ext cx="79975" cy="76125"/>
            </a:xfrm>
            <a:custGeom>
              <a:avLst/>
              <a:gdLst/>
              <a:ahLst/>
              <a:cxnLst/>
              <a:rect l="l" t="t" r="r" b="b"/>
              <a:pathLst>
                <a:path w="3199" h="3045" extrusionOk="0">
                  <a:moveTo>
                    <a:pt x="1603" y="0"/>
                  </a:moveTo>
                  <a:lnTo>
                    <a:pt x="1238" y="738"/>
                  </a:lnTo>
                  <a:cubicBezTo>
                    <a:pt x="1157" y="904"/>
                    <a:pt x="998" y="1018"/>
                    <a:pt x="814" y="1045"/>
                  </a:cubicBezTo>
                  <a:lnTo>
                    <a:pt x="1" y="1163"/>
                  </a:lnTo>
                  <a:lnTo>
                    <a:pt x="588" y="1735"/>
                  </a:lnTo>
                  <a:cubicBezTo>
                    <a:pt x="721" y="1864"/>
                    <a:pt x="784" y="2051"/>
                    <a:pt x="751" y="2235"/>
                  </a:cubicBezTo>
                  <a:lnTo>
                    <a:pt x="612" y="3045"/>
                  </a:lnTo>
                  <a:lnTo>
                    <a:pt x="1338" y="2662"/>
                  </a:lnTo>
                  <a:cubicBezTo>
                    <a:pt x="1421" y="2619"/>
                    <a:pt x="1511" y="2597"/>
                    <a:pt x="1601" y="2597"/>
                  </a:cubicBezTo>
                  <a:cubicBezTo>
                    <a:pt x="1691" y="2597"/>
                    <a:pt x="1781" y="2619"/>
                    <a:pt x="1862" y="2662"/>
                  </a:cubicBezTo>
                  <a:lnTo>
                    <a:pt x="2588" y="3045"/>
                  </a:lnTo>
                  <a:lnTo>
                    <a:pt x="2452" y="2235"/>
                  </a:lnTo>
                  <a:cubicBezTo>
                    <a:pt x="2419" y="2051"/>
                    <a:pt x="2479" y="1864"/>
                    <a:pt x="2612" y="1735"/>
                  </a:cubicBezTo>
                  <a:lnTo>
                    <a:pt x="3199" y="1163"/>
                  </a:lnTo>
                  <a:lnTo>
                    <a:pt x="2389" y="1045"/>
                  </a:lnTo>
                  <a:cubicBezTo>
                    <a:pt x="2205" y="1018"/>
                    <a:pt x="2045" y="904"/>
                    <a:pt x="1964" y="735"/>
                  </a:cubicBezTo>
                  <a:lnTo>
                    <a:pt x="16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0514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4">
          <a:extLst>
            <a:ext uri="{FF2B5EF4-FFF2-40B4-BE49-F238E27FC236}">
              <a16:creationId xmlns:a16="http://schemas.microsoft.com/office/drawing/2014/main" id="{A97B1AA8-5600-36D4-D9AB-D01264724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1">
            <a:extLst>
              <a:ext uri="{FF2B5EF4-FFF2-40B4-BE49-F238E27FC236}">
                <a16:creationId xmlns:a16="http://schemas.microsoft.com/office/drawing/2014/main" id="{A80076DF-E096-8EF6-CFE5-9B8ADD9FD40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 flipH="1">
            <a:off x="2832754" y="3011775"/>
            <a:ext cx="5921627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/>
              <a:t>Exploratory Data Analysis (EDA): Getting to Know the Wines </a:t>
            </a:r>
            <a:endParaRPr/>
          </a:p>
        </p:txBody>
      </p:sp>
      <p:sp>
        <p:nvSpPr>
          <p:cNvPr id="1076" name="Google Shape;1076;p91">
            <a:extLst>
              <a:ext uri="{FF2B5EF4-FFF2-40B4-BE49-F238E27FC236}">
                <a16:creationId xmlns:a16="http://schemas.microsoft.com/office/drawing/2014/main" id="{6ADC5747-0973-8CF5-AA4C-2F45968C173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 flipH="1">
            <a:off x="270750" y="3057725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078" name="Google Shape;1078;p91">
            <a:extLst>
              <a:ext uri="{FF2B5EF4-FFF2-40B4-BE49-F238E27FC236}">
                <a16:creationId xmlns:a16="http://schemas.microsoft.com/office/drawing/2014/main" id="{0542F293-3883-A2E9-0896-D86A1AF82B54}"/>
              </a:ext>
            </a:extLst>
          </p:cNvPr>
          <p:cNvCxnSpPr/>
          <p:nvPr/>
        </p:nvCxnSpPr>
        <p:spPr>
          <a:xfrm>
            <a:off x="2681288" y="2924175"/>
            <a:ext cx="0" cy="2219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9" name="Google Shape;1079;p91">
            <a:hlinkClick r:id="rId3" action="ppaction://hlinksldjump"/>
            <a:extLst>
              <a:ext uri="{FF2B5EF4-FFF2-40B4-BE49-F238E27FC236}">
                <a16:creationId xmlns:a16="http://schemas.microsoft.com/office/drawing/2014/main" id="{73543723-CBEF-9515-F1D6-040999D40FDF}"/>
              </a:ext>
            </a:extLst>
          </p:cNvPr>
          <p:cNvSpPr/>
          <p:nvPr/>
        </p:nvSpPr>
        <p:spPr>
          <a:xfrm>
            <a:off x="7955035" y="452240"/>
            <a:ext cx="620100" cy="6177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2"/>
          </a:solidFill>
          <a:ln w="9525" cap="flat" cmpd="sng">
            <a:solidFill>
              <a:schemeClr val="hlink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0" name="Google Shape;1080;p91">
            <a:extLst>
              <a:ext uri="{FF2B5EF4-FFF2-40B4-BE49-F238E27FC236}">
                <a16:creationId xmlns:a16="http://schemas.microsoft.com/office/drawing/2014/main" id="{FEAFA878-65BB-45A1-930F-4B93ECCCBCE5}"/>
              </a:ext>
            </a:extLst>
          </p:cNvPr>
          <p:cNvGrpSpPr/>
          <p:nvPr/>
        </p:nvGrpSpPr>
        <p:grpSpPr>
          <a:xfrm>
            <a:off x="8089611" y="561221"/>
            <a:ext cx="423413" cy="421569"/>
            <a:chOff x="7703675" y="2541175"/>
            <a:chExt cx="499425" cy="497250"/>
          </a:xfrm>
        </p:grpSpPr>
        <p:sp>
          <p:nvSpPr>
            <p:cNvPr id="1081" name="Google Shape;1081;p91">
              <a:extLst>
                <a:ext uri="{FF2B5EF4-FFF2-40B4-BE49-F238E27FC236}">
                  <a16:creationId xmlns:a16="http://schemas.microsoft.com/office/drawing/2014/main" id="{394EEB2E-AA87-2455-9CB5-D86A3052EA7E}"/>
                </a:ext>
              </a:extLst>
            </p:cNvPr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91">
              <a:extLst>
                <a:ext uri="{FF2B5EF4-FFF2-40B4-BE49-F238E27FC236}">
                  <a16:creationId xmlns:a16="http://schemas.microsoft.com/office/drawing/2014/main" id="{D30ED8CA-A93D-3135-781D-BBF34576711B}"/>
                </a:ext>
              </a:extLst>
            </p:cNvPr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91">
              <a:extLst>
                <a:ext uri="{FF2B5EF4-FFF2-40B4-BE49-F238E27FC236}">
                  <a16:creationId xmlns:a16="http://schemas.microsoft.com/office/drawing/2014/main" id="{C43845A4-087E-AB85-010C-C538A1D370FE}"/>
                </a:ext>
              </a:extLst>
            </p:cNvPr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91">
              <a:extLst>
                <a:ext uri="{FF2B5EF4-FFF2-40B4-BE49-F238E27FC236}">
                  <a16:creationId xmlns:a16="http://schemas.microsoft.com/office/drawing/2014/main" id="{222594B5-5586-6250-C812-75C78DFF992C}"/>
                </a:ext>
              </a:extLst>
            </p:cNvPr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91">
              <a:extLst>
                <a:ext uri="{FF2B5EF4-FFF2-40B4-BE49-F238E27FC236}">
                  <a16:creationId xmlns:a16="http://schemas.microsoft.com/office/drawing/2014/main" id="{FA805E99-D2F7-13FC-B59B-D11FFF71D4E3}"/>
                </a:ext>
              </a:extLst>
            </p:cNvPr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chemeClr val="hlink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269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1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5FCA1573E369934FB4BBA9A8878F537E" ma:contentTypeVersion="10" ma:contentTypeDescription="Ein neues Dokument erstellen." ma:contentTypeScope="" ma:versionID="a93972ce417f3c9e891bcd5ff8aa925b">
  <xsd:schema xmlns:xsd="http://www.w3.org/2001/XMLSchema" xmlns:xs="http://www.w3.org/2001/XMLSchema" xmlns:p="http://schemas.microsoft.com/office/2006/metadata/properties" xmlns:ns3="f6417d7b-ca43-4cc9-8004-0995142b2dc8" targetNamespace="http://schemas.microsoft.com/office/2006/metadata/properties" ma:root="true" ma:fieldsID="eff39ba5ef36c2545447c443f45a1cf7" ns3:_="">
    <xsd:import namespace="f6417d7b-ca43-4cc9-8004-0995142b2dc8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_activity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417d7b-ca43-4cc9-8004-0995142b2dc8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6417d7b-ca43-4cc9-8004-0995142b2dc8" xsi:nil="true"/>
  </documentManagement>
</p:properties>
</file>

<file path=customXml/itemProps1.xml><?xml version="1.0" encoding="utf-8"?>
<ds:datastoreItem xmlns:ds="http://schemas.openxmlformats.org/officeDocument/2006/customXml" ds:itemID="{138016F1-8377-4671-9AFC-C73CC5BAB6DE}">
  <ds:schemaRefs>
    <ds:schemaRef ds:uri="f6417d7b-ca43-4cc9-8004-0995142b2dc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1F8B77-EF9E-40C7-AA4F-4DA419A789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7F4885B-47AF-4462-8BAD-CDDCDC578C84}">
  <ds:schemaRefs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dcmitype/"/>
    <ds:schemaRef ds:uri="f6417d7b-ca43-4cc9-8004-0995142b2dc8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7674</TotalTime>
  <Words>4305</Words>
  <Application>Microsoft Office PowerPoint</Application>
  <PresentationFormat>On-screen Show (16:9)</PresentationFormat>
  <Paragraphs>421</Paragraphs>
  <Slides>37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Proxima Nova</vt:lpstr>
      <vt:lpstr>Fira Sans Extra Condensed Medium</vt:lpstr>
      <vt:lpstr>Aptos ExtraBold</vt:lpstr>
      <vt:lpstr>Exo 2</vt:lpstr>
      <vt:lpstr>Nunito Light</vt:lpstr>
      <vt:lpstr>Wingdings</vt:lpstr>
      <vt:lpstr>Roboto Condensed Light</vt:lpstr>
      <vt:lpstr>Arial</vt:lpstr>
      <vt:lpstr>Tech Newsletter XL by Slidesgo</vt:lpstr>
      <vt:lpstr>Modeling Wine Quality: Investigating the Role of Alcohol Content</vt:lpstr>
      <vt:lpstr>Research Question: </vt:lpstr>
      <vt:lpstr>INTRODUCTION</vt:lpstr>
      <vt:lpstr>Introduction &amp; Dataset Overview</vt:lpstr>
      <vt:lpstr>02</vt:lpstr>
      <vt:lpstr>Acidity and Taste Balance</vt:lpstr>
      <vt:lpstr>Stability and Preservation </vt:lpstr>
      <vt:lpstr>Body, Strength &amp; Overall Quality </vt:lpstr>
      <vt:lpstr>Exploratory Data Analysis (EDA): Getting to Know the Wines </vt:lpstr>
      <vt:lpstr>Alcohol Distribution </vt:lpstr>
      <vt:lpstr>Feature Correlations</vt:lpstr>
      <vt:lpstr>Feature Correlations</vt:lpstr>
      <vt:lpstr>Pearson Correlation – red wine</vt:lpstr>
      <vt:lpstr>Pearson Correlation – white wine</vt:lpstr>
      <vt:lpstr>Alcohol vs. Quality  </vt:lpstr>
      <vt:lpstr>Key Takeaways </vt:lpstr>
      <vt:lpstr>Predictive Modeling Using Machine Learning</vt:lpstr>
      <vt:lpstr>Initial Modeling Phase – Red Wine</vt:lpstr>
      <vt:lpstr>Decision Tree - All Features </vt:lpstr>
      <vt:lpstr>Feature Importance Analysis </vt:lpstr>
      <vt:lpstr>Decision Tree – Top Features  </vt:lpstr>
      <vt:lpstr>Random Forest – Top Features </vt:lpstr>
      <vt:lpstr>Additional Ablation Tests – Red Wine</vt:lpstr>
      <vt:lpstr>Initial Modeling Phase – White Wine</vt:lpstr>
      <vt:lpstr>Decision Tree – All Features  </vt:lpstr>
      <vt:lpstr>Feature Importance Analysis </vt:lpstr>
      <vt:lpstr>Random Forest – All Features </vt:lpstr>
      <vt:lpstr>Additional Ablation Tests</vt:lpstr>
      <vt:lpstr>Key Conclusions – Ablation Tests &amp; Feature Imbalance in Red &amp; White Wine</vt:lpstr>
      <vt:lpstr>Addressing Class Imbalance in Wine Quality Data</vt:lpstr>
      <vt:lpstr>The Class Imbalance Problem in Red Wine</vt:lpstr>
      <vt:lpstr>SMOTE Solution &amp; Validated Results for Red Wine</vt:lpstr>
      <vt:lpstr>The Class Imbalance Problem in White Wine</vt:lpstr>
      <vt:lpstr>SMOTE Solution &amp; Validated Results for White Wine</vt:lpstr>
      <vt:lpstr>Conclusions &amp; Research Question </vt:lpstr>
      <vt:lpstr>Tools &amp; Methods Used</vt:lpstr>
      <vt:lpstr>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Szostak, Patrycja</cp:lastModifiedBy>
  <cp:revision>6</cp:revision>
  <dcterms:modified xsi:type="dcterms:W3CDTF">2025-07-01T17:59:47Z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0x0101005FCA1573E369934FB4BBA9A8878F537E</vt:lpwstr>
  </property>
</Properties>
</file>